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2"/>
  </p:notesMasterIdLst>
  <p:handoutMasterIdLst>
    <p:handoutMasterId r:id="rId73"/>
  </p:handoutMasterIdLst>
  <p:sldIdLst>
    <p:sldId id="263" r:id="rId2"/>
    <p:sldId id="264" r:id="rId3"/>
    <p:sldId id="343" r:id="rId4"/>
    <p:sldId id="342" r:id="rId5"/>
    <p:sldId id="344" r:id="rId6"/>
    <p:sldId id="345" r:id="rId7"/>
    <p:sldId id="346" r:id="rId8"/>
    <p:sldId id="347" r:id="rId9"/>
    <p:sldId id="348" r:id="rId10"/>
    <p:sldId id="349" r:id="rId11"/>
    <p:sldId id="350" r:id="rId12"/>
    <p:sldId id="351" r:id="rId13"/>
    <p:sldId id="352" r:id="rId14"/>
    <p:sldId id="353" r:id="rId15"/>
    <p:sldId id="354" r:id="rId16"/>
    <p:sldId id="355" r:id="rId17"/>
    <p:sldId id="356" r:id="rId18"/>
    <p:sldId id="357" r:id="rId19"/>
    <p:sldId id="358" r:id="rId20"/>
    <p:sldId id="359" r:id="rId21"/>
    <p:sldId id="360" r:id="rId22"/>
    <p:sldId id="361" r:id="rId23"/>
    <p:sldId id="362" r:id="rId24"/>
    <p:sldId id="363" r:id="rId25"/>
    <p:sldId id="364" r:id="rId26"/>
    <p:sldId id="275" r:id="rId27"/>
    <p:sldId id="284" r:id="rId28"/>
    <p:sldId id="285" r:id="rId29"/>
    <p:sldId id="291" r:id="rId30"/>
    <p:sldId id="289" r:id="rId31"/>
    <p:sldId id="313" r:id="rId32"/>
    <p:sldId id="314" r:id="rId33"/>
    <p:sldId id="315" r:id="rId34"/>
    <p:sldId id="316" r:id="rId35"/>
    <p:sldId id="317" r:id="rId36"/>
    <p:sldId id="331" r:id="rId37"/>
    <p:sldId id="318" r:id="rId38"/>
    <p:sldId id="320" r:id="rId39"/>
    <p:sldId id="319" r:id="rId40"/>
    <p:sldId id="276" r:id="rId41"/>
    <p:sldId id="277" r:id="rId42"/>
    <p:sldId id="274" r:id="rId43"/>
    <p:sldId id="311" r:id="rId44"/>
    <p:sldId id="323" r:id="rId45"/>
    <p:sldId id="324" r:id="rId46"/>
    <p:sldId id="365" r:id="rId47"/>
    <p:sldId id="367" r:id="rId48"/>
    <p:sldId id="366" r:id="rId49"/>
    <p:sldId id="325" r:id="rId50"/>
    <p:sldId id="326" r:id="rId51"/>
    <p:sldId id="340" r:id="rId52"/>
    <p:sldId id="341" r:id="rId53"/>
    <p:sldId id="298" r:id="rId54"/>
    <p:sldId id="297" r:id="rId55"/>
    <p:sldId id="299" r:id="rId56"/>
    <p:sldId id="269" r:id="rId57"/>
    <p:sldId id="312" r:id="rId58"/>
    <p:sldId id="287" r:id="rId59"/>
    <p:sldId id="288" r:id="rId60"/>
    <p:sldId id="265" r:id="rId61"/>
    <p:sldId id="321" r:id="rId62"/>
    <p:sldId id="329" r:id="rId63"/>
    <p:sldId id="322" r:id="rId64"/>
    <p:sldId id="330" r:id="rId65"/>
    <p:sldId id="339" r:id="rId66"/>
    <p:sldId id="338" r:id="rId67"/>
    <p:sldId id="337" r:id="rId68"/>
    <p:sldId id="335" r:id="rId69"/>
    <p:sldId id="336" r:id="rId70"/>
    <p:sldId id="368"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7" autoAdjust="0"/>
    <p:restoredTop sz="76823" autoAdjust="0"/>
  </p:normalViewPr>
  <p:slideViewPr>
    <p:cSldViewPr snapToGrid="0">
      <p:cViewPr varScale="1">
        <p:scale>
          <a:sx n="99" d="100"/>
          <a:sy n="99" d="100"/>
        </p:scale>
        <p:origin x="162" y="84"/>
      </p:cViewPr>
      <p:guideLst/>
    </p:cSldViewPr>
  </p:slideViewPr>
  <p:notesTextViewPr>
    <p:cViewPr>
      <p:scale>
        <a:sx n="1" d="1"/>
        <a:sy n="1" d="1"/>
      </p:scale>
      <p:origin x="0" y="0"/>
    </p:cViewPr>
  </p:notesTextViewPr>
  <p:notesViewPr>
    <p:cSldViewPr snapToGrid="0">
      <p:cViewPr varScale="1">
        <p:scale>
          <a:sx n="65" d="100"/>
          <a:sy n="65" d="100"/>
        </p:scale>
        <p:origin x="3150"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80EB05-80E2-4402-B903-AF7FAB27BDF3}" type="datetimeFigureOut">
              <a:rPr lang="en-US" smtClean="0"/>
              <a:t>2/6/2025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BB6178-38CE-400B-8C1F-59944D888486}" type="slidenum">
              <a:rPr lang="en-US" smtClean="0"/>
              <a:t>‹#›</a:t>
            </a:fld>
            <a:endParaRPr lang="en-US"/>
          </a:p>
        </p:txBody>
      </p:sp>
    </p:spTree>
    <p:extLst>
      <p:ext uri="{BB962C8B-B14F-4D97-AF65-F5344CB8AC3E}">
        <p14:creationId xmlns:p14="http://schemas.microsoft.com/office/powerpoint/2010/main" val="4036796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BE6849-397A-4A94-9AF1-9F732167AF79}" type="datetimeFigureOut">
              <a:rPr lang="en-US" smtClean="0"/>
              <a:t>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2043FA-11CB-4445-9277-9DE92176699E}" type="slidenum">
              <a:rPr lang="en-US" smtClean="0"/>
              <a:t>‹#›</a:t>
            </a:fld>
            <a:endParaRPr lang="en-US"/>
          </a:p>
        </p:txBody>
      </p:sp>
    </p:spTree>
    <p:extLst>
      <p:ext uri="{BB962C8B-B14F-4D97-AF65-F5344CB8AC3E}">
        <p14:creationId xmlns:p14="http://schemas.microsoft.com/office/powerpoint/2010/main" val="1581593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https://dl.acm.org/journal/tist/cfp</a:t>
            </a:r>
          </a:p>
          <a:p>
            <a:r>
              <a:rPr lang="en-US" dirty="0" smtClean="0"/>
              <a:t>https://dl.acm.org/pb-assets/static_journal_pages/tist/pdf/ACM-TIST-CFP-SI-Transformers-1733429756037.pdf</a:t>
            </a:r>
          </a:p>
          <a:p>
            <a:r>
              <a:rPr lang="en-US" dirty="0" smtClean="0"/>
              <a:t>https://dl.acm.org/journal/tist/author-guidelines</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1</a:t>
            </a:fld>
            <a:endParaRPr lang="en-US"/>
          </a:p>
        </p:txBody>
      </p:sp>
    </p:spTree>
    <p:extLst>
      <p:ext uri="{BB962C8B-B14F-4D97-AF65-F5344CB8AC3E}">
        <p14:creationId xmlns:p14="http://schemas.microsoft.com/office/powerpoint/2010/main" val="1621697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\subsubsection{Parameter-Efficient Transfer Learning}\label{sssec_petl}(PETL) techniques aim to fine-tune a small subset of modules while most of the backbone parameters are frozen. These are mostly classified into two: prompt-tuning and adapters. Prompt-tuning \cite{lester_power_2021,avidan_visual_2022} incorporates additional task-specific learnable tokens that are appended to the sequence at different stages of the transformer. VQT \cite{tu_visual_2023} proposes using the tokens as queries that aggregate layer-wise information and are expedited to the classification layer to incorporate intermediate features into the classification head. However, incorporating additional tokens increases the computational cost of the forward pass, and in the case of VQT, the integration of a large number of input features into the classification head can rapidly increase the number of parameters.On the other side, adapters were first proposed by Houlsby \etal \cite{houlsby_parameter-efficient_2019} in the natural language processing (NLP) domain and are additional light-weight non-linear modules that are inserted usually inside transformer layers. ConvPass \cite{jie_convolutional_2022} extended this idea for ViTs by incorporating a 2D convolution into an adapter to introduce spatial biases into the design.</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12</a:t>
            </a:fld>
            <a:endParaRPr lang="en-US"/>
          </a:p>
        </p:txBody>
      </p:sp>
    </p:spTree>
    <p:extLst>
      <p:ext uri="{BB962C8B-B14F-4D97-AF65-F5344CB8AC3E}">
        <p14:creationId xmlns:p14="http://schemas.microsoft.com/office/powerpoint/2010/main" val="391629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\section{Method}\label{sec_method}\begin{figure}[!htb]    %\vspace{-0.5cm}    \begin{center}        \includegraphics[width=0.6\linewidth]{figures/overview_dpi.png}    \end{center}    %\vspace{-0.5cm}    \caption{Overview of ViT with our proposed Intermediate Layer Adapter (ILA). Trainable modules are shown in orange while frozen ones are shown in blue. An image is embedded into tokens and forwarded through a series of transformer encoder blocks, which we divide into three groups. After the first two encoder groups the sequence is passed through the ILA. After passing through all the encoder blocks the CLS token is forwarded through a classification head to obtain predictions. In the ILA tokens are forwarded through two spatial downsampling (SDS) branches. In the main SDS branch (highlighted as a grey box) tokens are first downsampled channel-wise and then spatially downsampled through the usage of a 2D depth-wise convolution.  The sequence is then forwarded through a BatchNorm layer, a non-linear activation, and a point-wise convolution, before being up-sampled channel-wise. To allow for residual gradient flow we also forward the tokens through a Residual Spatial Downsampling (RSDS) branch implemented as a 2D depth-wise convolution initialized with values near one. Initializing the kernel to values near one allows the RSDS to behave as a learnable identity or pooling function. Then, the outputs of the dual SDS branches are added together and forwarded to the next encoder group.}    %\vspace{-0.5cm}    \label{figure_overview}\end{figure}The overview of our proposed method is shown in \Cref{figure_overview}. Our method is based on a generic Vision Transformer (ViT) \cite{dosovitskiy_image_2020}. An image is patchified and forwarded through transformer encoder blocks which we divide into three groups, each with 4 blocks. After the first two encoder groups the sequence is passed through the proposed Intermediate Layer Adapter (ILA). After passing through all the encoder blocks the CLS token is forwarded through a classification head to obtain predictions.</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13</a:t>
            </a:fld>
            <a:endParaRPr lang="en-US"/>
          </a:p>
        </p:txBody>
      </p:sp>
    </p:spTree>
    <p:extLst>
      <p:ext uri="{BB962C8B-B14F-4D97-AF65-F5344CB8AC3E}">
        <p14:creationId xmlns:p14="http://schemas.microsoft.com/office/powerpoint/2010/main" val="3879483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\subsubsection{Vision Transformer Encoder}\label{sssec_vit}Images are patchified using a convolution with kernel size $P$ and flattened into a 1D sequence of $D$ channels with length $N_0 = (h / P) \times (w / P)$, where $h$ and $w$ represent the image width and height. A learnable CLS token \cite{devlin_bert_2019} is appended to the sequence and learnable positional embeddings are added to encode spatial information. This sequence is passed through a series of transformer encoder blocks each composed of multi-head self-attention (MHSA) and position-wise feed-forward networks (PWFFN) \cite{vaswani_attention_2017}. The output of each block is $\mathbf{z}_l \in \mathbb{R}^{N_l\times D}$  Finally, this output is passed through a LayerNorm \cite{ba_layer_2016} and a linear classification layer to obtain predictions.</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14</a:t>
            </a:fld>
            <a:endParaRPr lang="en-US"/>
          </a:p>
        </p:txBody>
      </p:sp>
    </p:spTree>
    <p:extLst>
      <p:ext uri="{BB962C8B-B14F-4D97-AF65-F5344CB8AC3E}">
        <p14:creationId xmlns:p14="http://schemas.microsoft.com/office/powerpoint/2010/main" val="4070962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we observe that a frozen ViT encoder applied in UFGIR tasks suffers from  attention collapse \cite{zhou_deepvit_2021,wang_anti-oversmoothing_2022} as shown in \cref{figure_cka_attention}. This happens when attention maps across different layers collapse to a single representation and therefore the model is unable to extract meaningful features.\begin{figure}[!htb]    %\vspace{-0.5cm}    \centering    \begin{minipage}{0.29\textwidth}        \centering        \includegraphics[width=\textwidth]{figures/cka_attn_soyageing_vanilla.png}        % \caption{Caption for figure 1}        \label{figure_cka_attention_soyageing_vanilla}    \end{minipage}    \hfill    \begin{minipage}{0.29\textwidth}        \centering        \includegraphics[width=\textwidth]{figures/cka_attn_soyageing_ila.png}        % \caption{Caption for figure 3}        \label{figure_cka_attention_soyageing_ila}    \end{minipage}    %\vspace{-0.5cm}    \caption{Centered Kernel Alignment (CKA) similarity \cite{kornblith_similarity_2019} between attention layers of a ViT for the vanilla ViT (left) and ours (right). Lighter colors indicates higher similarity.}    %\vspace{-0.5cm}    \label{figure_cka_attention}\end{figure}%\vspace{-0.5cm}</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15</a:t>
            </a:fld>
            <a:endParaRPr lang="en-US"/>
          </a:p>
        </p:txBody>
      </p:sp>
    </p:spTree>
    <p:extLst>
      <p:ext uri="{BB962C8B-B14F-4D97-AF65-F5344CB8AC3E}">
        <p14:creationId xmlns:p14="http://schemas.microsoft.com/office/powerpoint/2010/main" val="4212590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\subsubsection{Inter-Layer Adapter}\label{sssec_ila}Inspired by previous works \cite{liu_swin_2021,wang_pyramid_2021} and to encourage the network to focus on distinct areas at different stages of encoding, we explicitly enforce hierarchy in the feature maps by incorporating downsampling in the ILA module. Specifically, we make use of a dual spatial down-sampling (SDS) design. The main branch is composed of a channel down-sampling (CDS), a depth-wise separable convolution where the spatial downsampling takes place, and a channel up-sampling (CUS) module. The design of this branch is similar to the one proposed by Jie \etal. \cite{jie_convolutional_2022}, but we have two important differences: 1) to increase computational efficiency we employ a depth-wise separable convolution \cite{howard_mobilenets_2017} for the convolution in main branch, 2) we do not incorporate padding therefore the forward through the convolution reduces the spatial dimension of the inputs. These design changes allow our model to not only reduce the cost, but also increase diversity in the attention maps by explicitly enforcing a hierarchy in the feature maps, which forces the model to focus on different areas at different stages. The output of this branch is denoted as $\mathbf{m}$ and defined as follows:\begin{equation}    \mathbf{m} = \text{CUS}(\text{PWConv}(\text{GELU}(\text{BN}(\text{DWConv}(\text{CDS}(\mathbf{z}_l))))))    \label{eq_sds_main}\end{equation}</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16</a:t>
            </a:fld>
            <a:endParaRPr lang="en-US"/>
          </a:p>
        </p:txBody>
      </p:sp>
    </p:spTree>
    <p:extLst>
      <p:ext uri="{BB962C8B-B14F-4D97-AF65-F5344CB8AC3E}">
        <p14:creationId xmlns:p14="http://schemas.microsoft.com/office/powerpoint/2010/main" val="2561693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facilitate the smooth flow of information between layers and mitigate the risk of vanishing gradients within the network \cite{he_deep_2015} we wish to employ a residual connection. However, due to the spatial downsampling operation in \cref{eq_sds_main}, the spatial dimensions of $\mathbf{m}$ are reduced, preventing directly adding $\mathbf{z}_l$. To align their shapes, existing methods typically employ pooling or interpolation operations for downsampling $\mathbf{z}_l$. However, these apply fixed procedures that may discard local features or structural details. Also, they lack the learnability that has allowed neural networks to thrive in recent years \cite{krizhevsky_imagenet_2012,vaswani_attention_2017}.</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17</a:t>
            </a:fld>
            <a:endParaRPr lang="en-US"/>
          </a:p>
        </p:txBody>
      </p:sp>
    </p:spTree>
    <p:extLst>
      <p:ext uri="{BB962C8B-B14F-4D97-AF65-F5344CB8AC3E}">
        <p14:creationId xmlns:p14="http://schemas.microsoft.com/office/powerpoint/2010/main" val="1977710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Therefore, we propose employing a learnable residual downsampling branch based on depthwise convolutions (DWC) with kernel weights initialized close to 1, which can easily approximate an identity. We term this the Residual Spatial Downsampling (RSDS) branch. The equation for the residual output $r_{d,n}$ for each channel $d$ and each spatial position $n$ of a 1D depthwise convolution (DWC) with $D$ input and output channels and the input having $N$ spatial positions is shown in \cref{eq_dw_1d}:\begin{equation}    % 1D Depthwise Convolution with Multiple Channels    r_{d,n} = \sum_{k=0}^{K-1} z_l^{d,n+k} \cdot W_{d,k}; \qquad d=0,1,...,D; \qquad n=0,1,...,N    \label{eq_dw_1d}\end{equation}In the case of kernel size $K=1$ and initializing the values of the kernel weights $W$ to values close to 1 the equation becomes close to an identity function $I$ as shown in \cref{eq_dw_approach_identity}:\begin{equation}    % 1D Depthwise Convolution with Multiple Channels        r_{d,n} \approx I(z_l^{d,n}) \approx z_l^{d,n}; \qquad d=0,1,...,D; \qquad n=0,1,...,N    \label{eq_dw_approach_identity}\end{equation}However, unlike the identity function, the DWC can adapt its weights to regulate the influence of the original values in the overall output, effectively behaving as a gate \cite{hochreiter_long_1997}. This allows our module to learn different functions based on the gradients. For the case of kernel size different to 1, the proposed DWC with near ones init behaves similarly to a sum-pooling operation. Based on these observations and inspired by how we moved from fixed, manually-designed filters to learnable filters with AlexNet \cite{krizhevsky_imagenet_2012}, we employ this DWC with near ones initialization to act as a learnable residual.</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18</a:t>
            </a:fld>
            <a:endParaRPr lang="en-US"/>
          </a:p>
        </p:txBody>
      </p:sp>
    </p:spTree>
    <p:extLst>
      <p:ext uri="{BB962C8B-B14F-4D97-AF65-F5344CB8AC3E}">
        <p14:creationId xmlns:p14="http://schemas.microsoft.com/office/powerpoint/2010/main" val="2216487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Extreme granularity: instance or individual level recognition</a:t>
            </a:r>
          </a:p>
          <a:p>
            <a:r>
              <a:rPr lang="en-US" dirty="0" smtClean="0"/>
              <a:t>Also known as FGIC, FGVC, FGVR</a:t>
            </a:r>
          </a:p>
          <a:p>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27</a:t>
            </a:fld>
            <a:endParaRPr lang="en-US"/>
          </a:p>
        </p:txBody>
      </p:sp>
    </p:spTree>
    <p:extLst>
      <p:ext uri="{BB962C8B-B14F-4D97-AF65-F5344CB8AC3E}">
        <p14:creationId xmlns:p14="http://schemas.microsoft.com/office/powerpoint/2010/main" val="1101522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Agriculture: increase farming yield by combining vision and robotics to identify </a:t>
            </a:r>
            <a:r>
              <a:rPr lang="en-US" b="1" dirty="0" smtClean="0"/>
              <a:t>ripe crops </a:t>
            </a:r>
            <a:r>
              <a:rPr lang="en-US" dirty="0" smtClean="0"/>
              <a:t>and disease or pests</a:t>
            </a:r>
          </a:p>
          <a:p>
            <a:r>
              <a:rPr lang="en-US" dirty="0" smtClean="0"/>
              <a:t>Healthcare: early detection of </a:t>
            </a:r>
            <a:r>
              <a:rPr lang="en-US" b="1" dirty="0" smtClean="0"/>
              <a:t>strokes</a:t>
            </a:r>
            <a:r>
              <a:rPr lang="en-US" dirty="0" smtClean="0"/>
              <a:t> from patient’s brain scan</a:t>
            </a:r>
          </a:p>
          <a:p>
            <a:r>
              <a:rPr lang="en-US" dirty="0" smtClean="0"/>
              <a:t>Industrial automation: </a:t>
            </a:r>
            <a:r>
              <a:rPr lang="en-US" b="1" dirty="0" smtClean="0"/>
              <a:t>automated optical inspection </a:t>
            </a:r>
            <a:r>
              <a:rPr lang="en-US" dirty="0" smtClean="0"/>
              <a:t>for automotive, semiconductors, machinery and other industries</a:t>
            </a:r>
          </a:p>
          <a:p>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28</a:t>
            </a:fld>
            <a:endParaRPr lang="en-US"/>
          </a:p>
        </p:txBody>
      </p:sp>
    </p:spTree>
    <p:extLst>
      <p:ext uri="{BB962C8B-B14F-4D97-AF65-F5344CB8AC3E}">
        <p14:creationId xmlns:p14="http://schemas.microsoft.com/office/powerpoint/2010/main" val="1622420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Backbone</a:t>
            </a:r>
            <a:r>
              <a:rPr lang="en-US" baseline="0" dirty="0" smtClean="0"/>
              <a:t> and data</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30</a:t>
            </a:fld>
            <a:endParaRPr lang="en-US"/>
          </a:p>
        </p:txBody>
      </p:sp>
    </p:spTree>
    <p:extLst>
      <p:ext uri="{BB962C8B-B14F-4D97-AF65-F5344CB8AC3E}">
        <p14:creationId xmlns:p14="http://schemas.microsoft.com/office/powerpoint/2010/main" val="1969394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Ultra-fine-grained image recognition (UFGIR) categorizes objects with extremely small differences between classes, such as distinguishing between cultivars within the same species, as opposed to species-level classification in fine-grained image recognition (FGIR). The difficulty of this task is exacerbated due to the scarcity of samples per category. To tackle these challenges we introduce a novel approach employing down-sampling inter-layer adapters in a parameter-efficient setting, where the backbone parameters are frozen and we only fine-tune a small set of additional modules. By integrating dual-branch down-sampling, we significantly reduce the number of parameters and floating-point operations (FLOPs) required, making our method highly efficient. Comprehensive experiments on ten datasets demonstrate that our approach obtains outstanding accuracy-cost performance, highlighting its potential for practical applications in resource-constrained environments. In particular, our method increases the average accuracy by at least 6.8\% compared to other methods in the parameter-efficient setting while requiring at least 123x less trainable parameters compared to current state-of-the-art UFGIR methods and reducing the FLOPs by 30\% in average compared to other methods.</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4</a:t>
            </a:fld>
            <a:endParaRPr lang="en-US"/>
          </a:p>
        </p:txBody>
      </p:sp>
    </p:spTree>
    <p:extLst>
      <p:ext uri="{BB962C8B-B14F-4D97-AF65-F5344CB8AC3E}">
        <p14:creationId xmlns:p14="http://schemas.microsoft.com/office/powerpoint/2010/main" val="1026410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Define applicable when it comes to cost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Applicability</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Two scenarios: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Low-power drone / autonomous vehicle for biodiversity equipped</a:t>
            </a:r>
            <a:r>
              <a:rPr lang="en-US" baseline="0" dirty="0"/>
              <a:t> with (maybe solar power and battery) camera and neural processing unit. Must obtain an image, process it as fast as possible with limited resources to make autonomous decision (such as follow/track in case of an endangered species or a target for search).</a:t>
            </a: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Server batched inference</a:t>
            </a:r>
            <a:r>
              <a:rPr lang="en-US" baseline="0" dirty="0"/>
              <a:t> (throughput): must receive hundreds or even thousands of images from multiple sources and process them as fast as possible to resend back to local instances for decisions</a:t>
            </a:r>
            <a:endParaRPr lang="en-US" dirty="0"/>
          </a:p>
          <a:p>
            <a:endParaRPr lang="en-US" dirty="0"/>
          </a:p>
          <a:p>
            <a:r>
              <a:rPr lang="en-US" dirty="0"/>
              <a:t>progressive improvements on benchmarks like image classification, text classification, etc. have been correlated with an increase in the network complexity, number of parameters, the amount of training resources required to train the network, prediction latency</a:t>
            </a:r>
          </a:p>
          <a:p>
            <a:r>
              <a:rPr lang="en-US" dirty="0"/>
              <a:t>GPT-3 comprises of 175 billion parameters, and costs millions of dollars to train just one iteration ([26]). This excludes the cost of experimentation / trying combinations of different hyper-parameters, which is also computationally expensive.</a:t>
            </a:r>
          </a:p>
          <a:p>
            <a:r>
              <a:rPr lang="en-US" dirty="0"/>
              <a:t>While these models perform well on the tasks they are trained on, they might not necessarily be efficient enough for direct deployment in the real world.</a:t>
            </a:r>
          </a:p>
          <a:p>
            <a:r>
              <a:rPr lang="en-US" dirty="0"/>
              <a:t>• Sustainable Server-Side Scaling: Training and deploying large deep learning models is costly. While training could be a one-time cost (or could be free if one is using a pre-trained model), deploying and letting inference run for over a long period of time could still turn out to be expensive in terms of consumption of server-side RAM, CPU, etc.. There is also a very real concern around the carbon footprint of datacenters even for organizations like Google, Facebook, Amazon, etc. which spend several billion dollars each per year in capital expenditure on their data-centers</a:t>
            </a:r>
          </a:p>
          <a:p>
            <a:r>
              <a:rPr lang="en-US" dirty="0"/>
              <a:t>Enabling On-Device Deployment: Certain deep learning applications need to run realtime on IoT and smart devices (where the model inference happens directly on the device), for a multitude of reasons (privacy, connectivity, responsiveness). Thus, it becomes imperative to optimize the models for the target devices.</a:t>
            </a:r>
          </a:p>
          <a:p>
            <a:r>
              <a:rPr lang="en-US" dirty="0"/>
              <a:t>Privacy &amp; Data Sensitivity: Being able to use as little data as possible for training is critical when the user-data might be sensitive. Hence, efficiently training models with a fraction of the data means lesser data-collection required</a:t>
            </a:r>
          </a:p>
          <a:p>
            <a:r>
              <a:rPr lang="en-US" dirty="0"/>
              <a:t>New Applications: Certain new applications offer new constraints (around model quality or footprint) that existing off-the-shelf models might not be able to address. </a:t>
            </a:r>
            <a:r>
              <a:rPr lang="en-US"/>
              <a:t>• Explosion of Models: While a singular model might work well, training and/or deploying multiple models on the same infrastructure (colocation) for different applications might end up exhausting the available resources. </a:t>
            </a:r>
          </a:p>
          <a:p>
            <a:endParaRPr lang="en-US" dirty="0"/>
          </a:p>
          <a:p>
            <a:endParaRPr lang="en-US" dirty="0"/>
          </a:p>
          <a:p>
            <a:r>
              <a:rPr lang="en-US" dirty="0"/>
              <a:t>The introduction of GPU-based (and later ASIC-based) deep learning led to widespread adoption of these systems. But the amount of computing power used in the largest cutting-edge systems grew even faster, at approximately 10× per year from 2012 to 2019 [35]. This rapid increase in computing burden far outpaced the ≈ 35× total improvement from moving to GPUs, the meager improvements from the last vestiges of Moore’s Law [19], or the improvements in neural network training efficiency [38]. Instead, much of the increase came from a much-less-economically-attractive source: running models for more time on more machines. For example, in 2012 AlexNet trained using 2 GPUs for 5-6 days[22], in 2017 ResNeXt-101 [39] was trained with 8 GPUs for over 10 days, and in 2020 Meta Pseudo Labels (EfficientNet-L2) was trained with 2048 TPU cores for 11 days[40]. Another extreme example is the machine translation system, “Evolved Transformer”, which used more than 2 million GPU hours and cost millions of dollars to run[41, 42].9 Scaling deep learning computation by scaling up hardware hours or number of chips is problematic in the longer-term because it implies that costs scale at roughly the same rate as increases in computing power [35], which (as we show) will quickly make it unsustainable</a:t>
            </a:r>
          </a:p>
          <a:p>
            <a:endParaRPr lang="en-US" dirty="0"/>
          </a:p>
          <a:p>
            <a:r>
              <a:rPr lang="en-US" dirty="0"/>
              <a:t>9 Some have argued that neural architecture search costs should not be included in training costs because they help reduce inference costs [43]. While we agree with the latter point, it doesn’t change that this search is part of the initial training cost and thus we include it in our calculations. </a:t>
            </a:r>
          </a:p>
        </p:txBody>
      </p:sp>
      <p:sp>
        <p:nvSpPr>
          <p:cNvPr id="4" name="Slide Number Placeholder 3"/>
          <p:cNvSpPr>
            <a:spLocks noGrp="1"/>
          </p:cNvSpPr>
          <p:nvPr>
            <p:ph type="sldNum" sz="quarter" idx="10"/>
          </p:nvPr>
        </p:nvSpPr>
        <p:spPr/>
        <p:txBody>
          <a:bodyPr/>
          <a:lstStyle/>
          <a:p>
            <a:fld id="{1E2043FA-11CB-4445-9277-9DE92176699E}" type="slidenum">
              <a:rPr lang="en-US" smtClean="0"/>
              <a:t>31</a:t>
            </a:fld>
            <a:endParaRPr lang="en-US"/>
          </a:p>
        </p:txBody>
      </p:sp>
    </p:spTree>
    <p:extLst>
      <p:ext uri="{BB962C8B-B14F-4D97-AF65-F5344CB8AC3E}">
        <p14:creationId xmlns:p14="http://schemas.microsoft.com/office/powerpoint/2010/main" val="4255924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Reuse most parameters of a model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critical for cases where misclassification can result into losses of money</a:t>
            </a:r>
            <a:r>
              <a:rPr lang="en-US" baseline="0" dirty="0"/>
              <a:t> or life</a:t>
            </a:r>
            <a:endParaRPr lang="en-US" dirty="0"/>
          </a:p>
          <a:p>
            <a:endParaRPr lang="en-US" dirty="0"/>
          </a:p>
          <a:p>
            <a:r>
              <a:rPr lang="en-US" dirty="0"/>
              <a:t>1x task we may end up with 10 B parameters for a FM</a:t>
            </a:r>
            <a:r>
              <a:rPr lang="en-US" baseline="0" dirty="0"/>
              <a:t> with 10 billion parameters but if we have 100x tasks that we need to fine tune we may end up with 1 T parameters</a:t>
            </a:r>
          </a:p>
          <a:p>
            <a:r>
              <a:rPr lang="en-US" baseline="0" dirty="0"/>
              <a:t>Forward pass</a:t>
            </a:r>
          </a:p>
          <a:p>
            <a:r>
              <a:rPr lang="en-US" baseline="0" dirty="0"/>
              <a:t>And backward pass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transfer learning</a:t>
            </a:r>
          </a:p>
          <a:p>
            <a:endParaRPr lang="en-US" dirty="0"/>
          </a:p>
          <a:p>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34</a:t>
            </a:fld>
            <a:endParaRPr lang="en-US"/>
          </a:p>
        </p:txBody>
      </p:sp>
    </p:spTree>
    <p:extLst>
      <p:ext uri="{BB962C8B-B14F-4D97-AF65-F5344CB8AC3E}">
        <p14:creationId xmlns:p14="http://schemas.microsoft.com/office/powerpoint/2010/main" val="4123207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Difficulty of Labeling requires expert to label </a:t>
            </a:r>
          </a:p>
        </p:txBody>
      </p:sp>
      <p:sp>
        <p:nvSpPr>
          <p:cNvPr id="4" name="Slide Number Placeholder 3"/>
          <p:cNvSpPr>
            <a:spLocks noGrp="1"/>
          </p:cNvSpPr>
          <p:nvPr>
            <p:ph type="sldNum" sz="quarter" idx="10"/>
          </p:nvPr>
        </p:nvSpPr>
        <p:spPr/>
        <p:txBody>
          <a:bodyPr/>
          <a:lstStyle/>
          <a:p>
            <a:fld id="{1E2043FA-11CB-4445-9277-9DE92176699E}" type="slidenum">
              <a:rPr lang="en-US" smtClean="0"/>
              <a:t>36</a:t>
            </a:fld>
            <a:endParaRPr lang="en-US"/>
          </a:p>
        </p:txBody>
      </p:sp>
    </p:spTree>
    <p:extLst>
      <p:ext uri="{BB962C8B-B14F-4D97-AF65-F5344CB8AC3E}">
        <p14:creationId xmlns:p14="http://schemas.microsoft.com/office/powerpoint/2010/main" val="4153190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Auxiliary loss to help earlier layers learn discriminative features to perform better pruning (happening at earlier layers)</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46</a:t>
            </a:fld>
            <a:endParaRPr lang="en-US"/>
          </a:p>
        </p:txBody>
      </p:sp>
    </p:spTree>
    <p:extLst>
      <p:ext uri="{BB962C8B-B14F-4D97-AF65-F5344CB8AC3E}">
        <p14:creationId xmlns:p14="http://schemas.microsoft.com/office/powerpoint/2010/main" val="1728331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resnet50,23.712932,4.131796992,4.119980644,4.098457094</a:t>
            </a:r>
          </a:p>
          <a:p>
            <a:endParaRPr lang="en-US" dirty="0"/>
          </a:p>
          <a:p>
            <a:r>
              <a:rPr lang="en-US" dirty="0"/>
              <a:t>SelfCon uses same structure</a:t>
            </a:r>
            <a:r>
              <a:rPr lang="en-US" baseline="0" dirty="0"/>
              <a:t> for subnetwork as main network in IN dataset</a:t>
            </a:r>
          </a:p>
          <a:p>
            <a:r>
              <a:rPr lang="en-US" baseline="0" dirty="0"/>
              <a:t>They use a smaller version or MLP for smaller datasets</a:t>
            </a:r>
          </a:p>
          <a:p>
            <a:r>
              <a:rPr lang="en-US" baseline="0" dirty="0"/>
              <a:t>They do not include the FLOPs for the default resnet</a:t>
            </a:r>
          </a:p>
          <a:p>
            <a:endParaRPr lang="en-US" dirty="0"/>
          </a:p>
          <a:p>
            <a:r>
              <a:rPr lang="en-US" dirty="0"/>
              <a:t>We reported the detailed computational cost for pretraining with ResNet-18 and ResNet-50 in Table 15 and Table 16, respectively. All numbers for the ImageNet-100 and ImageNet results are measured on 8 RTX A5000 GPUs, and in other benchmarks on 8 RTX 2080 Ti GPUs. The overall trend for each backbone network is similar. Although SelfCon has larger parameters due to the auxiliary networks, the actual training memory and time were lower than SupCon because of the single-viewed batch. In other words, SelfCon with B = 512 requires a comparable memory cost with SupCon with B = 256</a:t>
            </a:r>
          </a:p>
          <a:p>
            <a:endParaRPr lang="en-US" dirty="0"/>
          </a:p>
          <a:p>
            <a:r>
              <a:rPr lang="en-US" dirty="0"/>
              <a:t>blocks, (3) same structure which is same as the backbone’s non-sharing block structure. After we found the optimal structure, we fixed the structure of the sub-network and found which position was the best. For ResNet architectures, there are three positions to attach; after the 1 st , 2 nd, and 3 rd block. For VGG-16 with BN, there are four positions, and for WRN-16-8, there are two positions possible. Note that blocks are divided based on the Max-Pooling layer in VGG-16 with BN. Table 7 presents the ablation study results for ResNet-18 and ResNet-50, and Table 8 presents the results for WRN-16-8 and VGG-16 with BN. We observed a trend: in shallow networks (e.g., WRN-16-8) the same structure was better, while fc was better in deeper networks (e.g., VGG-16 with BN and ResNet). Besides, the performance was consistently good when the exit path is attached after the midpoint of the encoder (e.g., 2 nd block in ResNet or 3 rd block in VGG architecture). Obviously, there are many combinations of placing sub-networks, and Table 7 and Table 8 presented an interesting result that some performance was the best when sub-networks are attached to all blocks. It seems that increasing the number of positive and negative pairs by various views from multiple sub-networks improves the performance. It is consistent with the argument of CMC (Tian, Krishnan, and Isola 2019a) that the more views, the better the representation, but our SelfCon learning is much more efficient in terms of the computational cost and GPU memory usage. However, for the efficiency of the experiments and a better understanding of the framework, we stuck to a single sub-network in all experimental settings. We further experimented on the large-scale benchmarks, ImageNet-100 and ImageNet. In the ImageNet-100 experiment, we fixed the learning rate for SelfCon and SelfCon-M to 0.5, which was found to be optimal in the previous section. SelfCon showed the accuracy of 85.5%, 86.1%, and 85.7% in the order of fc, small, and same structures, respectively, and in the case of SelfCon-M, the results were 84.6%, 85.8%, and 85.8%, respectively. We found out that small sub-network showed the best performance in SelfCon as well as SelfCon-M. Therefore, we fixed the small sub-network with a learning rate of 0.5 for the SelfCon methods. For ImageNet dataset, we compared the results of small structure with those of same structure. The classification performance degraded by 0.3% when we used small structure. Therefore, we concluded that a deeper sub-network structure is preferred in the large-scale benchmark</a:t>
            </a:r>
          </a:p>
        </p:txBody>
      </p:sp>
      <p:sp>
        <p:nvSpPr>
          <p:cNvPr id="4" name="Slide Number Placeholder 3"/>
          <p:cNvSpPr>
            <a:spLocks noGrp="1"/>
          </p:cNvSpPr>
          <p:nvPr>
            <p:ph type="sldNum" sz="quarter" idx="10"/>
          </p:nvPr>
        </p:nvSpPr>
        <p:spPr/>
        <p:txBody>
          <a:bodyPr/>
          <a:lstStyle/>
          <a:p>
            <a:fld id="{1E2043FA-11CB-4445-9277-9DE92176699E}" type="slidenum">
              <a:rPr lang="en-US" smtClean="0"/>
              <a:t>48</a:t>
            </a:fld>
            <a:endParaRPr lang="en-US"/>
          </a:p>
        </p:txBody>
      </p:sp>
    </p:spTree>
    <p:extLst>
      <p:ext uri="{BB962C8B-B14F-4D97-AF65-F5344CB8AC3E}">
        <p14:creationId xmlns:p14="http://schemas.microsoft.com/office/powerpoint/2010/main" val="3313818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2167 is factor of L-1</a:t>
            </a:r>
          </a:p>
          <a:p>
            <a:r>
              <a:rPr lang="en-US" sz="1200" b="0" i="0" kern="1200" dirty="0">
                <a:solidFill>
                  <a:schemeClr val="tx1"/>
                </a:solidFill>
                <a:effectLst/>
                <a:latin typeface="+mn-lt"/>
                <a:ea typeface="+mn-ea"/>
                <a:cs typeface="+mn-cs"/>
              </a:rPr>
              <a:t>1 layer is reduced by factor of S (1</a:t>
            </a:r>
            <a:r>
              <a:rPr lang="en-US" sz="1200" b="0" i="0" kern="1200" baseline="0" dirty="0">
                <a:solidFill>
                  <a:schemeClr val="tx1"/>
                </a:solidFill>
                <a:effectLst/>
                <a:latin typeface="+mn-lt"/>
                <a:ea typeface="+mn-ea"/>
                <a:cs typeface="+mn-cs"/>
              </a:rPr>
              <a:t> token instead of 197 tokens)</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51</a:t>
            </a:fld>
            <a:endParaRPr lang="en-US"/>
          </a:p>
        </p:txBody>
      </p:sp>
    </p:spTree>
    <p:extLst>
      <p:ext uri="{BB962C8B-B14F-4D97-AF65-F5344CB8AC3E}">
        <p14:creationId xmlns:p14="http://schemas.microsoft.com/office/powerpoint/2010/main" val="970389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2167 is factor of L-1</a:t>
            </a:r>
          </a:p>
          <a:p>
            <a:r>
              <a:rPr lang="en-US" sz="1200" b="0" i="0" kern="1200" dirty="0">
                <a:solidFill>
                  <a:schemeClr val="tx1"/>
                </a:solidFill>
                <a:effectLst/>
                <a:latin typeface="+mn-lt"/>
                <a:ea typeface="+mn-ea"/>
                <a:cs typeface="+mn-cs"/>
              </a:rPr>
              <a:t>1 layer is reduced by factor of S (1</a:t>
            </a:r>
            <a:r>
              <a:rPr lang="en-US" sz="1200" b="0" i="0" kern="1200" baseline="0" dirty="0">
                <a:solidFill>
                  <a:schemeClr val="tx1"/>
                </a:solidFill>
                <a:effectLst/>
                <a:latin typeface="+mn-lt"/>
                <a:ea typeface="+mn-ea"/>
                <a:cs typeface="+mn-cs"/>
              </a:rPr>
              <a:t> token instead of 197 tokens)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(n×p)(�×�)</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(p×m</a:t>
            </a:r>
          </a:p>
          <a:p>
            <a:r>
              <a:rPr lang="en-US" sz="1200" b="0" i="0" u="none" strike="noStrike" kern="1200" dirty="0">
                <a:solidFill>
                  <a:schemeClr val="tx1"/>
                </a:solidFill>
                <a:effectLst/>
                <a:latin typeface="+mn-lt"/>
                <a:ea typeface="+mn-ea"/>
                <a:cs typeface="+mn-cs"/>
              </a:rPr>
              <a:t>nm(2p−</a:t>
            </a:r>
            <a:r>
              <a:rPr lang="en-US" sz="1200" b="0" i="0" u="none" strike="noStrike" kern="1200" dirty="0" smtClean="0">
                <a:solidFill>
                  <a:schemeClr val="tx1"/>
                </a:solidFill>
                <a:effectLst/>
                <a:latin typeface="+mn-lt"/>
                <a:ea typeface="+mn-ea"/>
                <a:cs typeface="+mn-cs"/>
              </a:rPr>
              <a:t>1</a:t>
            </a:r>
          </a:p>
          <a:p>
            <a:r>
              <a:rPr lang="en-US" dirty="0" smtClean="0"/>
              <a:t>og </a:t>
            </a:r>
            <a:r>
              <a:rPr lang="en-US" dirty="0"/>
              <a:t>= (197*197)*(2*197-1)</a:t>
            </a:r>
          </a:p>
          <a:p>
            <a:r>
              <a:rPr lang="en-US" dirty="0"/>
              <a:t>red = (1*197)*(2*197-1)</a:t>
            </a:r>
          </a:p>
          <a:p>
            <a:r>
              <a:rPr lang="en-US" dirty="0"/>
              <a:t>og / </a:t>
            </a:r>
            <a:r>
              <a:rPr lang="en-US" dirty="0" smtClean="0"/>
              <a:t>re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flops = s*s</a:t>
            </a:r>
            <a:r>
              <a:rPr lang="en-US" sz="1200" b="0" i="0" u="none" strike="noStrike" kern="1200" baseline="0" dirty="0" smtClean="0">
                <a:solidFill>
                  <a:schemeClr val="tx1"/>
                </a:solidFill>
                <a:effectLst/>
                <a:latin typeface="+mn-lt"/>
                <a:ea typeface="+mn-ea"/>
                <a:cs typeface="+mn-cs"/>
              </a:rPr>
              <a:t>*(2*s-1)</a:t>
            </a:r>
            <a:endParaRPr lang="en-US" sz="1200" b="0" i="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52</a:t>
            </a:fld>
            <a:endParaRPr lang="en-US"/>
          </a:p>
        </p:txBody>
      </p:sp>
    </p:spTree>
    <p:extLst>
      <p:ext uri="{BB962C8B-B14F-4D97-AF65-F5344CB8AC3E}">
        <p14:creationId xmlns:p14="http://schemas.microsoft.com/office/powerpoint/2010/main" val="3027379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Reduction at 4</a:t>
            </a:r>
            <a:r>
              <a:rPr lang="en-US" baseline="30000" dirty="0" smtClean="0"/>
              <a:t>th</a:t>
            </a:r>
            <a:r>
              <a:rPr lang="en-US" dirty="0" smtClean="0"/>
              <a:t>, 7</a:t>
            </a:r>
            <a:r>
              <a:rPr lang="en-US" baseline="30000" dirty="0" smtClean="0"/>
              <a:t>th</a:t>
            </a:r>
            <a:r>
              <a:rPr lang="en-US" dirty="0" smtClean="0"/>
              <a:t>, 10</a:t>
            </a:r>
            <a:r>
              <a:rPr lang="en-US" baseline="30000" dirty="0" smtClean="0"/>
              <a:t>th</a:t>
            </a:r>
            <a:r>
              <a:rPr lang="en-US" dirty="0" smtClean="0"/>
              <a:t>, of ViT</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55</a:t>
            </a:fld>
            <a:endParaRPr lang="en-US"/>
          </a:p>
        </p:txBody>
      </p:sp>
    </p:spTree>
    <p:extLst>
      <p:ext uri="{BB962C8B-B14F-4D97-AF65-F5344CB8AC3E}">
        <p14:creationId xmlns:p14="http://schemas.microsoft.com/office/powerpoint/2010/main" val="64357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flickr.com/photos/anjalorenz/50145521371/in/photolist-2jpbUsF-2m7MQWY-2m6cnjQ-2gPQAUV-rH3Trj-2gPPP9a-2gPQByF-2gPQChz-2n9jahs-2n9e6mC-2nHhmPF-2mwA4Ty-2j2kn4i-2mnYed4-2nhMcGy-2gPPPHM-2gBVk5p-LHoK5o-2mV4x6f-X3cQpT-S725Km-2p1Xut7-2nvapro-2nvcTax-2mbfoAj-2nhNnrd-263SDSN-2oBNxfH-2mb6rXj-2nFmqVS-2nujLBc-2nEyT2i-2nEtPae-2oMH6WE-2fkwRqV-2oDAno7-2oDCfve-2oBbofn-2mbdYr8-JZ7iDv-2gjkYnN-2gkPSE1-2mbdYrJ-2gdneS7-2mbbhnP-2oLsznh-vtdCz9-wnVewd-2nEyQ5G-dT12zz</a:t>
            </a:r>
          </a:p>
          <a:p>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65</a:t>
            </a:fld>
            <a:endParaRPr lang="en-US"/>
          </a:p>
        </p:txBody>
      </p:sp>
    </p:spTree>
    <p:extLst>
      <p:ext uri="{BB962C8B-B14F-4D97-AF65-F5344CB8AC3E}">
        <p14:creationId xmlns:p14="http://schemas.microsoft.com/office/powerpoint/2010/main" val="14493912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www.flickr.com/photos/anjalorenz/50145521371/in/photolist-2jpbUsF-2m7MQWY-2m6cnjQ-2gPQAUV-rH3Trj-2gPPP9a-2gPQByF-2gPQChz-2n9jahs-2n9e6mC-2nHhmPF-2mwA4Ty-2j2kn4i-2mnYed4-2nhMcGy-2gPPPHM-2gBVk5p-LHoK5o-2mV4x6f-X3cQpT-S725Km-2p1Xut7-2nvapro-2nvcTax-2mbfoAj-2nhNnrd-263SDSN-2oBNxfH-2mb6rXj-2nFmqVS-2nujLBc-2nEyT2i-2nEtPae-2oMH6WE-2fkwRqV-2oDAno7-2oDCfve-2oBbofn-2mbdYr8-JZ7iDv-2gjkYnN-2gkPSE1-2mbdYrJ-2gdneS7-2mbbhnP-2oLsznh-vtdCz9-wnVewd-2nEyQ5G-dT12zz</a:t>
            </a:r>
          </a:p>
          <a:p>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66</a:t>
            </a:fld>
            <a:endParaRPr lang="en-US"/>
          </a:p>
        </p:txBody>
      </p:sp>
    </p:spTree>
    <p:extLst>
      <p:ext uri="{BB962C8B-B14F-4D97-AF65-F5344CB8AC3E}">
        <p14:creationId xmlns:p14="http://schemas.microsoft.com/office/powerpoint/2010/main" val="668404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\section{Introduction}\label{sec_intro}Ultra-fine-grained image recognition (UFGIR) categorizes sub-categories within a macro-category. While conventional FGIR \cite{wei_fine-grained_2021} classifies objects usually up to species-level granularity, UFGIR may categorize classes at a finer level, such as cultivars of a plant. It has practical application in various fields such as agriculture \cite{larese_multiscale_2014, mohanty_using_2016}, medical \cite{park_fine-grained_2023}, and industrial \cite{lehr_automated_2020}. It is a challenging task due to small inter-class differences, large intra-class differences, and low data availability due to the difficulty behind labeling even for human experts \cite{yu_benchmark_2021}.</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5</a:t>
            </a:fld>
            <a:endParaRPr lang="en-US"/>
          </a:p>
        </p:txBody>
      </p:sp>
    </p:spTree>
    <p:extLst>
      <p:ext uri="{BB962C8B-B14F-4D97-AF65-F5344CB8AC3E}">
        <p14:creationId xmlns:p14="http://schemas.microsoft.com/office/powerpoint/2010/main" val="1242407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70</a:t>
            </a:fld>
            <a:endParaRPr lang="en-US"/>
          </a:p>
        </p:txBody>
      </p:sp>
    </p:spTree>
    <p:extLst>
      <p:ext uri="{BB962C8B-B14F-4D97-AF65-F5344CB8AC3E}">
        <p14:creationId xmlns:p14="http://schemas.microsoft.com/office/powerpoint/2010/main" val="4010434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address this most methods \cite{yu_patchy_2020,yu_maskcov_2021,wang_feature_2021,yu_spare_2022,yu_cle-vit_2023,yu_mix-vit_2023} utilize coarse image-recognition backbones equipped with additional modules \cite{he_transfg_2022,wang_feature_2021} or losses \cite{yu_maskcov_2021,fang_learning_2024} to focus and make better use of discriminative features that encapsulate subtle differences between fine-grained classes. Specifically, recent works employ Vision Transformers (ViT) \cite{dosovitskiy_image_2020} since their use of the self-attention  mechanism \cite{vaswani_attention_2017}, with its global receptive field, allows models to effectively extract and aggregate fine-grained features \cite{hu_rams-trans_2021,sun_sim-trans_2022,rios_anime_2022}.</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6</a:t>
            </a:fld>
            <a:endParaRPr lang="en-US"/>
          </a:p>
        </p:txBody>
      </p:sp>
    </p:spTree>
    <p:extLst>
      <p:ext uri="{BB962C8B-B14F-4D97-AF65-F5344CB8AC3E}">
        <p14:creationId xmlns:p14="http://schemas.microsoft.com/office/powerpoint/2010/main" val="1288364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due to the growing size of state-of-the-art (SotA) ViT backbones, researchers have explored the design of parameter-efficient transfer learning (PETL) methods \cite{houlsby_parameter-efficient_2019,avidan_improving_2022,jie_convolutional_2022,tu_visual_2023}. Instead of fine-tuning the entire backbone, most of the parameters are frozen, and only specific components are fine-tuned. This allows for reuse of most of the parameters, drastically reducing storage requirements, specially when deploying models across multiple tasks.</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7</a:t>
            </a:fld>
            <a:endParaRPr lang="en-US"/>
          </a:p>
        </p:txBody>
      </p:sp>
    </p:spTree>
    <p:extLst>
      <p:ext uri="{BB962C8B-B14F-4D97-AF65-F5344CB8AC3E}">
        <p14:creationId xmlns:p14="http://schemas.microsoft.com/office/powerpoint/2010/main" val="12672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PETL methods have shown performance that can match or even surpass specialized FGIR models with full fine-tuning in generic FGIR tasks \cite{avidan_improving_2022}. However, we observe that in UFGIR tasks PETL methods still lag behind specialized FGIR methods, either in the traditional fine-tune setting or in a novel setting that we coin as parameter-efficient FGIR (PEFGIR), where we only fine-tune the FGIR modules while most of the backbone is frozen. Based on analysis of the ViT features, we observe on \cref{figure_cka_attention} that frozen ViTs suffer from attention collapse \cite{zhou_deepvit_2021,wang_anti-oversmoothing_2022,chen_principle_2022}, a phenomenona where the attention scores across layers become increasingly similar, hindering the feature extraction process.</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8</a:t>
            </a:fld>
            <a:endParaRPr lang="en-US"/>
          </a:p>
        </p:txBody>
      </p:sp>
    </p:spTree>
    <p:extLst>
      <p:ext uri="{BB962C8B-B14F-4D97-AF65-F5344CB8AC3E}">
        <p14:creationId xmlns:p14="http://schemas.microsoft.com/office/powerpoint/2010/main" val="261698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\begin{figure}[!htb]    %\vspace{-0.5cm}    \begin{center}        \includegraphics[width=0.4\linewidth]{figures/acc_vs_flops_vs_params_log_big.png}    \end{center}    %\vspace{-0.5cm}    \caption{Average top-1 accuracy (\%) across all evaluated datasets vs number of floating-point operations (FLOPs) for different method families, including methods that only fine-tune the classification head, fine-grained image recognition (FGIR) methods in parameter-efficient setting (PEFGIR, only fine-tune the fine-grained discrimination modules) and parameter-efficient transfer learning (PETL) methods. The size of the markers is proportional to the percentage of trainable parameters for each method.}    %\vspace{-0.5cm}    \label{figure_accuracy_vs_flops_vs_params}\end{figure}</a:t>
            </a:r>
          </a:p>
          <a:p>
            <a:endParaRPr lang="en-US" dirty="0" smtClean="0"/>
          </a:p>
          <a:p>
            <a:r>
              <a:rPr lang="en-US" dirty="0" smtClean="0"/>
              <a:t>To address this, we propose Intermediate Layer Adapter (ILA), a novel, parameter and computationally efficient method that employs dual spatial down-sampling branches as an adapter \cite{houlsby_parameter-efficient_2019,jie_convolutional_2022} inserted between transformer layers to aggregate spatial features while preserving fine-grained details. Our proposed approach results in much more diverse attention scores across layers and across a variety of benchmarks we demonstrate its outstanding performance compared to SotA FGIR and PETL methods in terms of accuracy and computational cost, as seen in \cref{figure_accuracy_vs_flops_vs_params}.</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9</a:t>
            </a:fld>
            <a:endParaRPr lang="en-US"/>
          </a:p>
        </p:txBody>
      </p:sp>
    </p:spTree>
    <p:extLst>
      <p:ext uri="{BB962C8B-B14F-4D97-AF65-F5344CB8AC3E}">
        <p14:creationId xmlns:p14="http://schemas.microsoft.com/office/powerpoint/2010/main" val="868041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contributions are as follows:\begin{enumerate}    %\vspace{-0.25cm}    \item We propose a novel ILA module to address the attention collapse problem faced by frozen ViTs in UFGIR tasks. The proposed ILA employs dual spatial-down sampling branches to aggregate discriminative features and reduce computational cost.    \item We conduct comprehensive experiments across ten UFGIR datasets comparing more than 15 SotA methods across two image sizes. Through our experiments the proposed ILA obtains outstanding classification performance and enhanced computational efficiency, as measured by the total number of trainable parameters (TTP) and floating-point-operations (FLOPs). In particular, our method increases the average accuracy by at least 6.8\% compared to other methods in the parameter-efficient setting while requiring at least 123x less TTPs compared to current SotA UFGIR methods, and reducing the FLOPs by 30\% in average compared to other methods.\end{enumerate}</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10</a:t>
            </a:fld>
            <a:endParaRPr lang="en-US"/>
          </a:p>
        </p:txBody>
      </p:sp>
    </p:spTree>
    <p:extLst>
      <p:ext uri="{BB962C8B-B14F-4D97-AF65-F5344CB8AC3E}">
        <p14:creationId xmlns:p14="http://schemas.microsoft.com/office/powerpoint/2010/main" val="774995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\section{Related Work}\label{sec_related}\subsubsection{Ultra Fine-Grained Image Recognition}\label{sssec_ufgir}UFGIR methods employ backbones pretrained for generic recognition and equip them with modules to select and aggregate discriminative features \cite{he_transfg_2022,wang_feature_2021} or employ loss functions and tasks \cite{yu_maskcov_2021,yu_spare_2022} to guide models to more effectively make use of fine-grained features, or both \cite{wei_fine-grained_2021,fang_learning_2024}. In the former category, FFVT \cite{wang_feature_2021} employs ViT's attention scores to select intermediate low-, medium-, and high-level features that are vital for recognizing small inter-class differences and are aggregated through the last transformer encoder block.</a:t>
            </a:r>
          </a:p>
          <a:p>
            <a:endParaRPr lang="en-US" dirty="0" smtClean="0"/>
          </a:p>
          <a:p>
            <a:r>
              <a:rPr lang="en-US" dirty="0" smtClean="0"/>
              <a:t>Since UFGIR has an additional challenge due to limited labeled data, research in this direction has been very active in recent years \cite{yu_patchy_2020,yu_benchmark_2021}. MaskCOV \cite{yu_maskcov_2021}, SPARE \cite{yu_spare_2022}, and Mix-ViT \cite{yu_mix-vit_2023} employ data augmentation and propose self-supervised \cite{balestriero_cookbook_2023} tasks and losses for the model to learn intrinsic details with limited data. CLE-ViT \cite{yu_cle-vit_2023} and CSD \cite{fang_learning_2024} employ contrastive learning \cite{chen_simple_2020} and the latter also employs self-knowledge distillation \cite{hinton_distilling_2015,zhang_self-distillation_2022,caron_emerging_2021} to address the challenges faced in UFGIR. However, most of these methods employ ViT backbones with large number of parameters that all need to be stored for deployment and also spend significant resources during training.</a:t>
            </a:r>
            <a:endParaRPr lang="en-US" dirty="0"/>
          </a:p>
        </p:txBody>
      </p:sp>
      <p:sp>
        <p:nvSpPr>
          <p:cNvPr id="4" name="Slide Number Placeholder 3"/>
          <p:cNvSpPr>
            <a:spLocks noGrp="1"/>
          </p:cNvSpPr>
          <p:nvPr>
            <p:ph type="sldNum" sz="quarter" idx="10"/>
          </p:nvPr>
        </p:nvSpPr>
        <p:spPr/>
        <p:txBody>
          <a:bodyPr/>
          <a:lstStyle/>
          <a:p>
            <a:fld id="{1E2043FA-11CB-4445-9277-9DE92176699E}" type="slidenum">
              <a:rPr lang="en-US" smtClean="0"/>
              <a:t>11</a:t>
            </a:fld>
            <a:endParaRPr lang="en-US"/>
          </a:p>
        </p:txBody>
      </p:sp>
    </p:spTree>
    <p:extLst>
      <p:ext uri="{BB962C8B-B14F-4D97-AF65-F5344CB8AC3E}">
        <p14:creationId xmlns:p14="http://schemas.microsoft.com/office/powerpoint/2010/main" val="2358290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bg>
      <p:bgPr>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3" name="Freeform: Shape 7">
            <a:extLst>
              <a:ext uri="{FF2B5EF4-FFF2-40B4-BE49-F238E27FC236}">
                <a16:creationId xmlns:a16="http://schemas.microsoft.com/office/drawing/2014/main" id="{1E99C6B2-05CE-48A7-8696-CEC64BE74DF5}"/>
              </a:ext>
            </a:extLst>
          </p:cNvPr>
          <p:cNvSpPr/>
          <p:nvPr userDrawn="1"/>
        </p:nvSpPr>
        <p:spPr>
          <a:xfrm>
            <a:off x="0" y="3571875"/>
            <a:ext cx="12192000" cy="3286124"/>
          </a:xfrm>
          <a:prstGeom prst="round1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a:ea typeface="+mn-ea"/>
              <a:cs typeface="+mn-cs"/>
            </a:endParaRPr>
          </a:p>
        </p:txBody>
      </p:sp>
      <p:sp>
        <p:nvSpPr>
          <p:cNvPr id="24"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746061"/>
            <a:ext cx="9144000" cy="590931"/>
          </a:xfrm>
        </p:spPr>
        <p:txBody>
          <a:bodyPr vert="horz" lIns="91440" tIns="45720" rIns="91440" bIns="45720" rtlCol="0">
            <a:spAutoFit/>
          </a:bodyPr>
          <a:lstStyle>
            <a:lvl1pPr marL="0" indent="0">
              <a:buNone/>
              <a:defRPr lang="en-GB" sz="3600" dirty="0">
                <a:solidFill>
                  <a:schemeClr val="accent2">
                    <a:lumMod val="50000"/>
                  </a:schemeClr>
                </a:solidFill>
                <a:latin typeface="Cambria" panose="02040503050406030204" pitchFamily="18" charset="0"/>
                <a:ea typeface="Cambria" panose="02040503050406030204" pitchFamily="18" charset="0"/>
              </a:defRPr>
            </a:lvl1pPr>
          </a:lstStyle>
          <a:p>
            <a:pPr marL="228600" lvl="0" indent="-228600"/>
            <a:r>
              <a:rPr lang="en-US" noProof="0" dirty="0"/>
              <a:t>Subtitle</a:t>
            </a:r>
          </a:p>
        </p:txBody>
      </p:sp>
      <p:sp>
        <p:nvSpPr>
          <p:cNvPr id="25"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869331"/>
            <a:ext cx="8156235" cy="840230"/>
          </a:xfrm>
        </p:spPr>
        <p:txBody>
          <a:bodyPr vert="horz" wrap="square" lIns="91440" tIns="45720" rIns="91440" bIns="45720" rtlCol="0" anchor="b">
            <a:spAutoFit/>
          </a:bodyPr>
          <a:lstStyle>
            <a:lvl1pPr>
              <a:defRPr lang="en-GB" sz="5400" b="1" dirty="0">
                <a:solidFill>
                  <a:schemeClr val="tx1">
                    <a:lumMod val="75000"/>
                    <a:lumOff val="25000"/>
                  </a:schemeClr>
                </a:solidFill>
                <a:latin typeface="Cambria" panose="02040503050406030204" pitchFamily="18" charset="0"/>
                <a:ea typeface="Cambria" panose="02040503050406030204" pitchFamily="18" charset="0"/>
              </a:defRPr>
            </a:lvl1pPr>
          </a:lstStyle>
          <a:p>
            <a:pPr marL="0" lvl="0"/>
            <a:r>
              <a:rPr lang="en-US" noProof="0" dirty="0"/>
              <a:t>Title</a:t>
            </a:r>
          </a:p>
        </p:txBody>
      </p:sp>
      <p:sp>
        <p:nvSpPr>
          <p:cNvPr id="26" name="Rectangle 25">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4400165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Date Placeholder 3"/>
          <p:cNvSpPr>
            <a:spLocks noGrp="1"/>
          </p:cNvSpPr>
          <p:nvPr>
            <p:ph type="dt" sz="half" idx="10"/>
          </p:nvPr>
        </p:nvSpPr>
        <p:spPr/>
        <p:txBody>
          <a:bodyPr/>
          <a:lstStyle/>
          <a:p>
            <a:fld id="{A77AA20B-E823-49EB-A12F-1F92A0BA8F96}" type="datetime7">
              <a:rPr lang="en-US" smtClean="0"/>
              <a:t>Feb-25</a:t>
            </a:fld>
            <a:endParaRPr lang="en-US"/>
          </a:p>
        </p:txBody>
      </p:sp>
      <p:sp>
        <p:nvSpPr>
          <p:cNvPr id="5" name="Footer Placeholder 4"/>
          <p:cNvSpPr>
            <a:spLocks noGrp="1"/>
          </p:cNvSpPr>
          <p:nvPr>
            <p:ph type="ftr" sz="quarter" idx="11"/>
          </p:nvPr>
        </p:nvSpPr>
        <p:spPr/>
        <p:txBody>
          <a:bodyPr/>
          <a:lstStyle/>
          <a:p>
            <a:r>
              <a:rPr lang="en-US" dirty="0"/>
              <a:t>Edwin Arkel Rios</a:t>
            </a:r>
          </a:p>
        </p:txBody>
      </p:sp>
      <p:sp>
        <p:nvSpPr>
          <p:cNvPr id="6" name="Slide Number Placeholder 5"/>
          <p:cNvSpPr>
            <a:spLocks noGrp="1"/>
          </p:cNvSpPr>
          <p:nvPr>
            <p:ph type="sldNum" sz="quarter" idx="12"/>
          </p:nvPr>
        </p:nvSpPr>
        <p:spPr/>
        <p:txBody>
          <a:bodyPr/>
          <a:lstStyle/>
          <a:p>
            <a:fld id="{594CEDED-D3EC-4391-9C77-1999D26E6186}" type="slidenum">
              <a:rPr lang="en-US" smtClean="0"/>
              <a:t>‹#›</a:t>
            </a:fld>
            <a:endParaRPr lang="en-US"/>
          </a:p>
        </p:txBody>
      </p:sp>
    </p:spTree>
    <p:extLst>
      <p:ext uri="{BB962C8B-B14F-4D97-AF65-F5344CB8AC3E}">
        <p14:creationId xmlns:p14="http://schemas.microsoft.com/office/powerpoint/2010/main" val="952191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TW"/>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Date Placeholder 3"/>
          <p:cNvSpPr>
            <a:spLocks noGrp="1"/>
          </p:cNvSpPr>
          <p:nvPr>
            <p:ph type="dt" sz="half" idx="10"/>
          </p:nvPr>
        </p:nvSpPr>
        <p:spPr/>
        <p:txBody>
          <a:bodyPr/>
          <a:lstStyle/>
          <a:p>
            <a:fld id="{369D94EC-77A4-4C6A-8F10-75E1795EFC3D}" type="datetime7">
              <a:rPr lang="en-US" smtClean="0"/>
              <a:t>Feb-25</a:t>
            </a:fld>
            <a:endParaRPr lang="en-US"/>
          </a:p>
        </p:txBody>
      </p:sp>
      <p:sp>
        <p:nvSpPr>
          <p:cNvPr id="5" name="Footer Placeholder 4"/>
          <p:cNvSpPr>
            <a:spLocks noGrp="1"/>
          </p:cNvSpPr>
          <p:nvPr>
            <p:ph type="ftr" sz="quarter" idx="11"/>
          </p:nvPr>
        </p:nvSpPr>
        <p:spPr/>
        <p:txBody>
          <a:bodyPr/>
          <a:lstStyle/>
          <a:p>
            <a:r>
              <a:rPr lang="en-US" dirty="0"/>
              <a:t>Edwin Arkel Rios</a:t>
            </a:r>
          </a:p>
        </p:txBody>
      </p:sp>
      <p:sp>
        <p:nvSpPr>
          <p:cNvPr id="6" name="Slide Number Placeholder 5"/>
          <p:cNvSpPr>
            <a:spLocks noGrp="1"/>
          </p:cNvSpPr>
          <p:nvPr>
            <p:ph type="sldNum" sz="quarter" idx="12"/>
          </p:nvPr>
        </p:nvSpPr>
        <p:spPr/>
        <p:txBody>
          <a:bodyPr/>
          <a:lstStyle/>
          <a:p>
            <a:fld id="{594CEDED-D3EC-4391-9C77-1999D26E6186}" type="slidenum">
              <a:rPr lang="en-US" smtClean="0"/>
              <a:t>‹#›</a:t>
            </a:fld>
            <a:endParaRPr lang="en-US"/>
          </a:p>
        </p:txBody>
      </p:sp>
    </p:spTree>
    <p:extLst>
      <p:ext uri="{BB962C8B-B14F-4D97-AF65-F5344CB8AC3E}">
        <p14:creationId xmlns:p14="http://schemas.microsoft.com/office/powerpoint/2010/main" val="2708665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內容">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6330" y="156115"/>
            <a:ext cx="10515600" cy="793339"/>
          </a:xfrm>
        </p:spPr>
        <p:txBody>
          <a:bodyPr/>
          <a:lstStyle>
            <a:lvl1pPr>
              <a:defRPr b="1">
                <a:latin typeface="Cambria" panose="02040503050406030204" pitchFamily="18" charset="0"/>
                <a:ea typeface="Cambria" panose="02040503050406030204" pitchFamily="18" charset="0"/>
              </a:defRPr>
            </a:lvl1pPr>
          </a:lstStyle>
          <a:p>
            <a:r>
              <a:rPr lang="en-US" altLang="zh-TW"/>
              <a:t>Click to edit Master title style</a:t>
            </a:r>
            <a:endParaRPr lang="en-US" dirty="0"/>
          </a:p>
        </p:txBody>
      </p:sp>
      <p:sp>
        <p:nvSpPr>
          <p:cNvPr id="3" name="Content Placeholder 2"/>
          <p:cNvSpPr>
            <a:spLocks noGrp="1"/>
          </p:cNvSpPr>
          <p:nvPr>
            <p:ph idx="1"/>
          </p:nvPr>
        </p:nvSpPr>
        <p:spPr>
          <a:xfrm>
            <a:off x="836330" y="981728"/>
            <a:ext cx="10515600" cy="4789180"/>
          </a:xfrm>
        </p:spPr>
        <p:txBody>
          <a:bodyPr>
            <a:normAutofit/>
          </a:bodyPr>
          <a:lstStyle>
            <a:lvl1pPr marL="228600" indent="-228600">
              <a:buClr>
                <a:schemeClr val="accent1">
                  <a:lumMod val="75000"/>
                </a:schemeClr>
              </a:buClr>
              <a:buFont typeface="Arial" panose="020B0604020202020204" pitchFamily="34" charset="0"/>
              <a:buChar char="•"/>
              <a:defRPr sz="2400" b="0">
                <a:latin typeface="Verdana" panose="020B0604030504040204" pitchFamily="34" charset="0"/>
                <a:ea typeface="Verdana" panose="020B0604030504040204" pitchFamily="34" charset="0"/>
                <a:cs typeface="Lucida Sans Unicode" panose="020B0602030504020204" pitchFamily="34" charset="0"/>
              </a:defRPr>
            </a:lvl1pPr>
            <a:lvl2pPr marL="685800" indent="-228600">
              <a:buClr>
                <a:schemeClr val="accent1">
                  <a:lumMod val="75000"/>
                </a:schemeClr>
              </a:buClr>
              <a:buFont typeface="Arial" panose="020B0604020202020204" pitchFamily="34" charset="0"/>
              <a:buChar char="•"/>
              <a:defRPr sz="2000">
                <a:latin typeface="Verdana" panose="020B0604030504040204" pitchFamily="34" charset="0"/>
                <a:ea typeface="Verdana" panose="020B0604030504040204" pitchFamily="34" charset="0"/>
                <a:cs typeface="Lucida Sans Unicode" panose="020B0602030504020204" pitchFamily="34" charset="0"/>
              </a:defRPr>
            </a:lvl2pPr>
            <a:lvl3pPr marL="1143000" indent="-228600">
              <a:buClr>
                <a:schemeClr val="accent1">
                  <a:lumMod val="75000"/>
                </a:schemeClr>
              </a:buClr>
              <a:buFont typeface="Arial" panose="020B0604020202020204" pitchFamily="34" charset="0"/>
              <a:buChar char="•"/>
              <a:defRPr sz="1800">
                <a:latin typeface="Verdana" panose="020B0604030504040204" pitchFamily="34" charset="0"/>
                <a:ea typeface="Verdana" panose="020B0604030504040204" pitchFamily="34" charset="0"/>
                <a:cs typeface="Lucida Sans Unicode" panose="020B0602030504020204" pitchFamily="34" charset="0"/>
              </a:defRPr>
            </a:lvl3pPr>
            <a:lvl4pPr marL="1600200" indent="-228600">
              <a:buClr>
                <a:schemeClr val="accent1">
                  <a:lumMod val="75000"/>
                </a:schemeClr>
              </a:buClr>
              <a:buFont typeface="Arial" panose="020B0604020202020204" pitchFamily="34" charset="0"/>
              <a:buChar char="•"/>
              <a:defRPr sz="1800">
                <a:latin typeface="Verdana" panose="020B0604030504040204" pitchFamily="34" charset="0"/>
                <a:ea typeface="Verdana" panose="020B0604030504040204" pitchFamily="34" charset="0"/>
                <a:cs typeface="Lucida Sans Unicode" panose="020B0602030504020204" pitchFamily="34" charset="0"/>
              </a:defRPr>
            </a:lvl4pPr>
            <a:lvl5pPr marL="2057400" indent="-228600">
              <a:buClr>
                <a:schemeClr val="accent1">
                  <a:lumMod val="75000"/>
                </a:schemeClr>
              </a:buClr>
              <a:buFont typeface="Arial" panose="020B0604020202020204" pitchFamily="34" charset="0"/>
              <a:buChar char="•"/>
              <a:defRPr sz="1800">
                <a:latin typeface="Verdana" panose="020B0604030504040204" pitchFamily="34" charset="0"/>
                <a:ea typeface="Verdana" panose="020B0604030504040204" pitchFamily="34" charset="0"/>
                <a:cs typeface="Lucida Sans Unicode" panose="020B0602030504020204" pitchFamily="34" charset="0"/>
              </a:defRPr>
            </a:lvl5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
        <p:nvSpPr>
          <p:cNvPr id="4" name="Date Placeholder 3"/>
          <p:cNvSpPr>
            <a:spLocks noGrp="1"/>
          </p:cNvSpPr>
          <p:nvPr>
            <p:ph type="dt" sz="half" idx="10"/>
          </p:nvPr>
        </p:nvSpPr>
        <p:spPr>
          <a:xfrm>
            <a:off x="838200" y="6479769"/>
            <a:ext cx="731520" cy="365125"/>
          </a:xfrm>
        </p:spPr>
        <p:txBody>
          <a:bodyPr/>
          <a:lstStyle>
            <a:lvl1pPr>
              <a:defRPr>
                <a:latin typeface="Cambria" panose="02040503050406030204" pitchFamily="18" charset="0"/>
                <a:ea typeface="Cambria" panose="02040503050406030204" pitchFamily="18" charset="0"/>
              </a:defRPr>
            </a:lvl1p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a:xfrm>
            <a:off x="4038600" y="6479768"/>
            <a:ext cx="4114800" cy="365125"/>
          </a:xfrm>
          <a:noFill/>
        </p:spPr>
        <p:txBody>
          <a:bodyPr/>
          <a:lstStyle>
            <a:lvl1pPr marL="0" marR="0" indent="0" algn="ctr" defTabSz="914400" rtl="0" eaLnBrk="1" fontAlgn="auto" latinLnBrk="0" hangingPunct="1">
              <a:lnSpc>
                <a:spcPct val="100000"/>
              </a:lnSpc>
              <a:spcBef>
                <a:spcPts val="0"/>
              </a:spcBef>
              <a:spcAft>
                <a:spcPts val="0"/>
              </a:spcAft>
              <a:buClrTx/>
              <a:buSzTx/>
              <a:buFontTx/>
              <a:buNone/>
              <a:tabLst/>
              <a:defRPr>
                <a:latin typeface="Cambria" panose="02040503050406030204" pitchFamily="18" charset="0"/>
                <a:ea typeface="Cambria" panose="02040503050406030204" pitchFamily="18" charset="0"/>
              </a:defRPr>
            </a:lvl1pPr>
          </a:lstStyle>
          <a:p>
            <a:pPr>
              <a:defRPr/>
            </a:pPr>
            <a:r>
              <a:rPr lang="en-US" dirty="0"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a:xfrm>
            <a:off x="10622280" y="6479767"/>
            <a:ext cx="731520" cy="365125"/>
          </a:xfrm>
        </p:spPr>
        <p:txBody>
          <a:bodyPr/>
          <a:lstStyle>
            <a:lvl1pPr>
              <a:defRPr>
                <a:latin typeface="Cambria" panose="02040503050406030204" pitchFamily="18" charset="0"/>
                <a:ea typeface="Cambria" panose="02040503050406030204" pitchFamily="18" charset="0"/>
              </a:defRPr>
            </a:lvl1pPr>
          </a:lstStyle>
          <a:p>
            <a:fld id="{594CEDED-D3EC-4391-9C77-1999D26E6186}" type="slidenum">
              <a:rPr lang="en-US" smtClean="0"/>
              <a:pPr/>
              <a:t>‹#›</a:t>
            </a:fld>
            <a:endParaRPr lang="en-US"/>
          </a:p>
        </p:txBody>
      </p:sp>
      <p:sp>
        <p:nvSpPr>
          <p:cNvPr id="9" name="文字版面配置區 8">
            <a:extLst>
              <a:ext uri="{FF2B5EF4-FFF2-40B4-BE49-F238E27FC236}">
                <a16:creationId xmlns:a16="http://schemas.microsoft.com/office/drawing/2014/main" id="{831581CA-8D80-411B-B8AE-8E2404D03614}"/>
              </a:ext>
            </a:extLst>
          </p:cNvPr>
          <p:cNvSpPr>
            <a:spLocks noGrp="1"/>
          </p:cNvSpPr>
          <p:nvPr>
            <p:ph type="body" sz="quarter" idx="13"/>
          </p:nvPr>
        </p:nvSpPr>
        <p:spPr>
          <a:xfrm>
            <a:off x="838200" y="6117701"/>
            <a:ext cx="10514013" cy="329792"/>
          </a:xfrm>
        </p:spPr>
        <p:txBody>
          <a:bodyPr>
            <a:noAutofit/>
          </a:bodyPr>
          <a:lstStyle>
            <a:lvl1pPr marL="0" indent="0">
              <a:buNone/>
              <a:defRPr sz="1200">
                <a:latin typeface="+mn-lt"/>
              </a:defRPr>
            </a:lvl1pPr>
            <a:lvl2pPr marL="457200" indent="0">
              <a:buNone/>
              <a:defRPr sz="1200">
                <a:latin typeface="+mn-lt"/>
              </a:defRPr>
            </a:lvl2pPr>
            <a:lvl3pPr marL="914400" indent="0">
              <a:buNone/>
              <a:defRPr sz="1200">
                <a:latin typeface="+mn-lt"/>
              </a:defRPr>
            </a:lvl3pPr>
            <a:lvl4pPr marL="1371600" indent="0">
              <a:buNone/>
              <a:defRPr sz="1200">
                <a:latin typeface="+mn-lt"/>
              </a:defRPr>
            </a:lvl4pPr>
            <a:lvl5pPr marL="1828800" indent="0">
              <a:buNone/>
              <a:defRPr sz="1200">
                <a:latin typeface="+mn-lt"/>
              </a:defRPr>
            </a:lvl5pPr>
          </a:lstStyle>
          <a:p>
            <a:pPr lvl="0"/>
            <a:r>
              <a:rPr lang="en-US" altLang="zh-TW"/>
              <a:t>Edit Master text styles</a:t>
            </a:r>
          </a:p>
        </p:txBody>
      </p:sp>
    </p:spTree>
    <p:extLst>
      <p:ext uri="{BB962C8B-B14F-4D97-AF65-F5344CB8AC3E}">
        <p14:creationId xmlns:p14="http://schemas.microsoft.com/office/powerpoint/2010/main" val="2348152537"/>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1">
                <a:latin typeface="Cambria" panose="02040503050406030204" pitchFamily="18" charset="0"/>
                <a:ea typeface="Cambria" panose="02040503050406030204" pitchFamily="18" charset="0"/>
              </a:defRPr>
            </a:lvl1pPr>
          </a:lstStyle>
          <a:p>
            <a:r>
              <a:rPr lang="en-US" altLang="zh-TW"/>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Tree>
    <p:extLst>
      <p:ext uri="{BB962C8B-B14F-4D97-AF65-F5344CB8AC3E}">
        <p14:creationId xmlns:p14="http://schemas.microsoft.com/office/powerpoint/2010/main" val="191557806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Date Placeholder 4"/>
          <p:cNvSpPr>
            <a:spLocks noGrp="1"/>
          </p:cNvSpPr>
          <p:nvPr>
            <p:ph type="dt" sz="half" idx="10"/>
          </p:nvPr>
        </p:nvSpPr>
        <p:spPr/>
        <p:txBody>
          <a:bodyPr/>
          <a:lstStyle/>
          <a:p>
            <a:fld id="{C4A46E8C-3A42-4F63-BDEE-BAB9FEE06546}" type="datetime7">
              <a:rPr lang="en-US" smtClean="0"/>
              <a:t>Feb-25</a:t>
            </a:fld>
            <a:endParaRPr lang="en-US"/>
          </a:p>
        </p:txBody>
      </p:sp>
      <p:sp>
        <p:nvSpPr>
          <p:cNvPr id="6" name="Footer Placeholder 5"/>
          <p:cNvSpPr>
            <a:spLocks noGrp="1"/>
          </p:cNvSpPr>
          <p:nvPr>
            <p:ph type="ftr" sz="quarter" idx="11"/>
          </p:nvPr>
        </p:nvSpPr>
        <p:spPr/>
        <p:txBody>
          <a:bodyPr/>
          <a:lstStyle/>
          <a:p>
            <a:r>
              <a:rPr lang="en-US" dirty="0" smtClean="0"/>
              <a:t>Edwin Arkel Rios</a:t>
            </a:r>
            <a:endParaRPr lang="en-US" dirty="0"/>
          </a:p>
        </p:txBody>
      </p:sp>
      <p:sp>
        <p:nvSpPr>
          <p:cNvPr id="7" name="Slide Number Placeholder 6"/>
          <p:cNvSpPr>
            <a:spLocks noGrp="1"/>
          </p:cNvSpPr>
          <p:nvPr>
            <p:ph type="sldNum" sz="quarter" idx="12"/>
          </p:nvPr>
        </p:nvSpPr>
        <p:spPr/>
        <p:txBody>
          <a:bodyPr/>
          <a:lstStyle/>
          <a:p>
            <a:fld id="{594CEDED-D3EC-4391-9C77-1999D26E6186}" type="slidenum">
              <a:rPr lang="en-US" smtClean="0"/>
              <a:t>‹#›</a:t>
            </a:fld>
            <a:endParaRPr lang="en-US"/>
          </a:p>
        </p:txBody>
      </p:sp>
    </p:spTree>
    <p:extLst>
      <p:ext uri="{BB962C8B-B14F-4D97-AF65-F5344CB8AC3E}">
        <p14:creationId xmlns:p14="http://schemas.microsoft.com/office/powerpoint/2010/main" val="2760053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TW"/>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TW"/>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Date Placeholder 6"/>
          <p:cNvSpPr>
            <a:spLocks noGrp="1"/>
          </p:cNvSpPr>
          <p:nvPr>
            <p:ph type="dt" sz="half" idx="10"/>
          </p:nvPr>
        </p:nvSpPr>
        <p:spPr/>
        <p:txBody>
          <a:bodyPr/>
          <a:lstStyle/>
          <a:p>
            <a:fld id="{DD601E4A-9C5A-4957-8ADE-8A509DCC6DB9}" type="datetime7">
              <a:rPr lang="en-US" smtClean="0"/>
              <a:t>Feb-25</a:t>
            </a:fld>
            <a:endParaRPr lang="en-US"/>
          </a:p>
        </p:txBody>
      </p:sp>
      <p:sp>
        <p:nvSpPr>
          <p:cNvPr id="8" name="Footer Placeholder 7"/>
          <p:cNvSpPr>
            <a:spLocks noGrp="1"/>
          </p:cNvSpPr>
          <p:nvPr>
            <p:ph type="ftr" sz="quarter" idx="11"/>
          </p:nvPr>
        </p:nvSpPr>
        <p:spPr/>
        <p:txBody>
          <a:bodyPr/>
          <a:lstStyle/>
          <a:p>
            <a:r>
              <a:rPr lang="en-US" dirty="0"/>
              <a:t>Edwin Arkel Rios</a:t>
            </a:r>
          </a:p>
        </p:txBody>
      </p:sp>
      <p:sp>
        <p:nvSpPr>
          <p:cNvPr id="9" name="Slide Number Placeholder 8"/>
          <p:cNvSpPr>
            <a:spLocks noGrp="1"/>
          </p:cNvSpPr>
          <p:nvPr>
            <p:ph type="sldNum" sz="quarter" idx="12"/>
          </p:nvPr>
        </p:nvSpPr>
        <p:spPr/>
        <p:txBody>
          <a:bodyPr/>
          <a:lstStyle/>
          <a:p>
            <a:fld id="{594CEDED-D3EC-4391-9C77-1999D26E6186}" type="slidenum">
              <a:rPr lang="en-US" smtClean="0"/>
              <a:t>‹#›</a:t>
            </a:fld>
            <a:endParaRPr lang="en-US"/>
          </a:p>
        </p:txBody>
      </p:sp>
    </p:spTree>
    <p:extLst>
      <p:ext uri="{BB962C8B-B14F-4D97-AF65-F5344CB8AC3E}">
        <p14:creationId xmlns:p14="http://schemas.microsoft.com/office/powerpoint/2010/main" val="736988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Date Placeholder 2"/>
          <p:cNvSpPr>
            <a:spLocks noGrp="1"/>
          </p:cNvSpPr>
          <p:nvPr>
            <p:ph type="dt" sz="half" idx="10"/>
          </p:nvPr>
        </p:nvSpPr>
        <p:spPr/>
        <p:txBody>
          <a:bodyPr/>
          <a:lstStyle/>
          <a:p>
            <a:fld id="{188E2CCC-C422-4A60-951A-AC4BA66836BF}" type="datetime7">
              <a:rPr lang="en-US" smtClean="0"/>
              <a:t>Feb-25</a:t>
            </a:fld>
            <a:endParaRPr lang="en-US"/>
          </a:p>
        </p:txBody>
      </p:sp>
      <p:sp>
        <p:nvSpPr>
          <p:cNvPr id="4" name="Footer Placeholder 3"/>
          <p:cNvSpPr>
            <a:spLocks noGrp="1"/>
          </p:cNvSpPr>
          <p:nvPr>
            <p:ph type="ftr" sz="quarter" idx="11"/>
          </p:nvPr>
        </p:nvSpPr>
        <p:spPr/>
        <p:txBody>
          <a:bodyPr/>
          <a:lstStyle/>
          <a:p>
            <a:r>
              <a:rPr lang="en-US" dirty="0"/>
              <a:t>Edwin Arkel Rios</a:t>
            </a:r>
          </a:p>
        </p:txBody>
      </p:sp>
      <p:sp>
        <p:nvSpPr>
          <p:cNvPr id="5" name="Slide Number Placeholder 4"/>
          <p:cNvSpPr>
            <a:spLocks noGrp="1"/>
          </p:cNvSpPr>
          <p:nvPr>
            <p:ph type="sldNum" sz="quarter" idx="12"/>
          </p:nvPr>
        </p:nvSpPr>
        <p:spPr/>
        <p:txBody>
          <a:bodyPr/>
          <a:lstStyle/>
          <a:p>
            <a:fld id="{594CEDED-D3EC-4391-9C77-1999D26E6186}" type="slidenum">
              <a:rPr lang="en-US" smtClean="0"/>
              <a:t>‹#›</a:t>
            </a:fld>
            <a:endParaRPr lang="en-US"/>
          </a:p>
        </p:txBody>
      </p:sp>
    </p:spTree>
    <p:extLst>
      <p:ext uri="{BB962C8B-B14F-4D97-AF65-F5344CB8AC3E}">
        <p14:creationId xmlns:p14="http://schemas.microsoft.com/office/powerpoint/2010/main" val="546596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9304F5-7438-46BE-B8B8-A04CEE129520}" type="datetime7">
              <a:rPr lang="en-US" smtClean="0"/>
              <a:t>Feb-25</a:t>
            </a:fld>
            <a:endParaRPr lang="en-US"/>
          </a:p>
        </p:txBody>
      </p:sp>
      <p:sp>
        <p:nvSpPr>
          <p:cNvPr id="3" name="Footer Placeholder 2"/>
          <p:cNvSpPr>
            <a:spLocks noGrp="1"/>
          </p:cNvSpPr>
          <p:nvPr>
            <p:ph type="ftr" sz="quarter" idx="11"/>
          </p:nvPr>
        </p:nvSpPr>
        <p:spPr/>
        <p:txBody>
          <a:bodyPr/>
          <a:lstStyle/>
          <a:p>
            <a:r>
              <a:rPr lang="en-US" dirty="0"/>
              <a:t>Edwin Arkel Rios</a:t>
            </a:r>
          </a:p>
        </p:txBody>
      </p:sp>
      <p:sp>
        <p:nvSpPr>
          <p:cNvPr id="4" name="Slide Number Placeholder 3"/>
          <p:cNvSpPr>
            <a:spLocks noGrp="1"/>
          </p:cNvSpPr>
          <p:nvPr>
            <p:ph type="sldNum" sz="quarter" idx="12"/>
          </p:nvPr>
        </p:nvSpPr>
        <p:spPr/>
        <p:txBody>
          <a:bodyPr/>
          <a:lstStyle/>
          <a:p>
            <a:fld id="{594CEDED-D3EC-4391-9C77-1999D26E6186}" type="slidenum">
              <a:rPr lang="en-US" smtClean="0"/>
              <a:t>‹#›</a:t>
            </a:fld>
            <a:endParaRPr lang="en-US"/>
          </a:p>
        </p:txBody>
      </p:sp>
    </p:spTree>
    <p:extLst>
      <p:ext uri="{BB962C8B-B14F-4D97-AF65-F5344CB8AC3E}">
        <p14:creationId xmlns:p14="http://schemas.microsoft.com/office/powerpoint/2010/main" val="1349801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Date Placeholder 4"/>
          <p:cNvSpPr>
            <a:spLocks noGrp="1"/>
          </p:cNvSpPr>
          <p:nvPr>
            <p:ph type="dt" sz="half" idx="10"/>
          </p:nvPr>
        </p:nvSpPr>
        <p:spPr/>
        <p:txBody>
          <a:bodyPr/>
          <a:lstStyle/>
          <a:p>
            <a:fld id="{95C2505F-B591-4A0B-9176-938D81DF6E52}" type="datetime7">
              <a:rPr lang="en-US" smtClean="0"/>
              <a:t>Feb-25</a:t>
            </a:fld>
            <a:endParaRPr lang="en-US"/>
          </a:p>
        </p:txBody>
      </p:sp>
      <p:sp>
        <p:nvSpPr>
          <p:cNvPr id="6" name="Footer Placeholder 5"/>
          <p:cNvSpPr>
            <a:spLocks noGrp="1"/>
          </p:cNvSpPr>
          <p:nvPr>
            <p:ph type="ftr" sz="quarter" idx="11"/>
          </p:nvPr>
        </p:nvSpPr>
        <p:spPr/>
        <p:txBody>
          <a:bodyPr/>
          <a:lstStyle/>
          <a:p>
            <a:r>
              <a:rPr lang="en-US" dirty="0"/>
              <a:t>Edwin Arkel Rios</a:t>
            </a:r>
          </a:p>
        </p:txBody>
      </p:sp>
      <p:sp>
        <p:nvSpPr>
          <p:cNvPr id="7" name="Slide Number Placeholder 6"/>
          <p:cNvSpPr>
            <a:spLocks noGrp="1"/>
          </p:cNvSpPr>
          <p:nvPr>
            <p:ph type="sldNum" sz="quarter" idx="12"/>
          </p:nvPr>
        </p:nvSpPr>
        <p:spPr/>
        <p:txBody>
          <a:bodyPr/>
          <a:lstStyle/>
          <a:p>
            <a:fld id="{594CEDED-D3EC-4391-9C77-1999D26E6186}" type="slidenum">
              <a:rPr lang="en-US" smtClean="0"/>
              <a:t>‹#›</a:t>
            </a:fld>
            <a:endParaRPr lang="en-US"/>
          </a:p>
        </p:txBody>
      </p:sp>
    </p:spTree>
    <p:extLst>
      <p:ext uri="{BB962C8B-B14F-4D97-AF65-F5344CB8AC3E}">
        <p14:creationId xmlns:p14="http://schemas.microsoft.com/office/powerpoint/2010/main" val="2875551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TW"/>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TW"/>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TW"/>
              <a:t>Edit Master text styles</a:t>
            </a:r>
          </a:p>
        </p:txBody>
      </p:sp>
      <p:sp>
        <p:nvSpPr>
          <p:cNvPr id="5" name="Date Placeholder 4"/>
          <p:cNvSpPr>
            <a:spLocks noGrp="1"/>
          </p:cNvSpPr>
          <p:nvPr>
            <p:ph type="dt" sz="half" idx="10"/>
          </p:nvPr>
        </p:nvSpPr>
        <p:spPr/>
        <p:txBody>
          <a:bodyPr/>
          <a:lstStyle/>
          <a:p>
            <a:fld id="{69CB483E-7C12-4D6C-823D-74CC6CDD6E31}" type="datetime7">
              <a:rPr lang="en-US" smtClean="0"/>
              <a:t>Feb-25</a:t>
            </a:fld>
            <a:endParaRPr lang="en-US"/>
          </a:p>
        </p:txBody>
      </p:sp>
      <p:sp>
        <p:nvSpPr>
          <p:cNvPr id="6" name="Footer Placeholder 5"/>
          <p:cNvSpPr>
            <a:spLocks noGrp="1"/>
          </p:cNvSpPr>
          <p:nvPr>
            <p:ph type="ftr" sz="quarter" idx="11"/>
          </p:nvPr>
        </p:nvSpPr>
        <p:spPr/>
        <p:txBody>
          <a:bodyPr/>
          <a:lstStyle/>
          <a:p>
            <a:r>
              <a:rPr lang="en-US" dirty="0"/>
              <a:t>Edwin Arkel Rios</a:t>
            </a:r>
          </a:p>
        </p:txBody>
      </p:sp>
      <p:sp>
        <p:nvSpPr>
          <p:cNvPr id="7" name="Slide Number Placeholder 6"/>
          <p:cNvSpPr>
            <a:spLocks noGrp="1"/>
          </p:cNvSpPr>
          <p:nvPr>
            <p:ph type="sldNum" sz="quarter" idx="12"/>
          </p:nvPr>
        </p:nvSpPr>
        <p:spPr/>
        <p:txBody>
          <a:bodyPr/>
          <a:lstStyle/>
          <a:p>
            <a:fld id="{594CEDED-D3EC-4391-9C77-1999D26E6186}" type="slidenum">
              <a:rPr lang="en-US" smtClean="0"/>
              <a:t>‹#›</a:t>
            </a:fld>
            <a:endParaRPr lang="en-US"/>
          </a:p>
        </p:txBody>
      </p:sp>
    </p:spTree>
    <p:extLst>
      <p:ext uri="{BB962C8B-B14F-4D97-AF65-F5344CB8AC3E}">
        <p14:creationId xmlns:p14="http://schemas.microsoft.com/office/powerpoint/2010/main" val="2114196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03755"/>
            <a:ext cx="10515600" cy="1325563"/>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838200" y="134151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492875"/>
            <a:ext cx="731520" cy="36512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vert="horz" lIns="91440" tIns="45720" rIns="91440" bIns="45720" rtlCol="0" anchor="ctr"/>
          <a:lstStyle>
            <a:lvl1pPr algn="l">
              <a:defRPr sz="1200">
                <a:solidFill>
                  <a:schemeClr val="tx1">
                    <a:tint val="75000"/>
                  </a:schemeClr>
                </a:solidFill>
                <a:latin typeface="Cambria" panose="02040503050406030204" pitchFamily="18" charset="0"/>
                <a:ea typeface="Cambria" panose="02040503050406030204" pitchFamily="18" charset="0"/>
              </a:defRPr>
            </a:lvl1pPr>
          </a:lstStyle>
          <a:p>
            <a:fld id="{92EB6FAC-529B-45B4-8296-244AE83C31B0}" type="datetime7">
              <a:rPr lang="en-US" smtClean="0"/>
              <a:pPr/>
              <a:t>Feb-25</a:t>
            </a:fld>
            <a:endParaRPr lang="en-US"/>
          </a:p>
        </p:txBody>
      </p:sp>
      <p:sp>
        <p:nvSpPr>
          <p:cNvPr id="5" name="Footer Placeholder 4"/>
          <p:cNvSpPr>
            <a:spLocks noGrp="1"/>
          </p:cNvSpPr>
          <p:nvPr>
            <p:ph type="ftr" sz="quarter" idx="3"/>
          </p:nvPr>
        </p:nvSpPr>
        <p:spPr>
          <a:xfrm>
            <a:off x="4038600" y="6492874"/>
            <a:ext cx="4114800" cy="365125"/>
          </a:xfrm>
          <a:prstGeom prst="rect">
            <a:avLst/>
          </a:prstGeom>
          <a:noFill/>
        </p:spPr>
        <p:txBody>
          <a:bodyPr vert="horz" lIns="91440" tIns="45720" rIns="91440" bIns="45720" rtlCol="0" anchor="ctr"/>
          <a:lstStyle>
            <a:lvl1pPr algn="ctr">
              <a:defRPr sz="1200">
                <a:solidFill>
                  <a:schemeClr val="tx1">
                    <a:tint val="75000"/>
                  </a:schemeClr>
                </a:solidFill>
                <a:latin typeface="Cambria" panose="02040503050406030204" pitchFamily="18" charset="0"/>
                <a:ea typeface="Cambria" panose="02040503050406030204" pitchFamily="18" charset="0"/>
              </a:defRPr>
            </a:lvl1pPr>
          </a:lstStyle>
          <a:p>
            <a:pPr>
              <a:defRPr/>
            </a:pPr>
            <a:r>
              <a:rPr lang="en-US" dirty="0"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10622280" y="6493767"/>
            <a:ext cx="731520" cy="36512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vert="horz" lIns="91440" tIns="45720" rIns="91440" bIns="45720" rtlCol="0" anchor="ctr"/>
          <a:lstStyle>
            <a:lvl1pPr algn="r">
              <a:defRPr sz="1200">
                <a:solidFill>
                  <a:schemeClr val="tx1">
                    <a:tint val="75000"/>
                  </a:schemeClr>
                </a:solidFill>
                <a:latin typeface="Cambria" panose="02040503050406030204" pitchFamily="18" charset="0"/>
                <a:ea typeface="Cambria" panose="02040503050406030204" pitchFamily="18" charset="0"/>
              </a:defRPr>
            </a:lvl1pPr>
          </a:lstStyle>
          <a:p>
            <a:fld id="{594CEDED-D3EC-4391-9C77-1999D26E6186}" type="slidenum">
              <a:rPr lang="en-US" smtClean="0"/>
              <a:pPr/>
              <a:t>‹#›</a:t>
            </a:fld>
            <a:endParaRPr lang="en-US"/>
          </a:p>
        </p:txBody>
      </p:sp>
    </p:spTree>
    <p:extLst>
      <p:ext uri="{BB962C8B-B14F-4D97-AF65-F5344CB8AC3E}">
        <p14:creationId xmlns:p14="http://schemas.microsoft.com/office/powerpoint/2010/main" val="4202447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Georgia Pro Semibold" panose="02040702050405020303" pitchFamily="18" charset="0"/>
          <a:ea typeface="Cambria" panose="02040503050406030204" pitchFamily="18" charset="0"/>
          <a:cs typeface="+mj-cs"/>
        </a:defRPr>
      </a:lvl1pPr>
    </p:titleStyle>
    <p:bodyStyle>
      <a:lvl1pPr marL="228600" indent="-228600" algn="l" defTabSz="914400" rtl="0" eaLnBrk="1" latinLnBrk="0" hangingPunct="1">
        <a:lnSpc>
          <a:spcPct val="90000"/>
        </a:lnSpc>
        <a:spcBef>
          <a:spcPts val="1000"/>
        </a:spcBef>
        <a:buClr>
          <a:schemeClr val="accent1">
            <a:lumMod val="75000"/>
          </a:schemeClr>
        </a:buClr>
        <a:buFont typeface="Arial" panose="020B0604020202020204" pitchFamily="34" charset="0"/>
        <a:buChar char="•"/>
        <a:defRPr sz="2800" kern="1200">
          <a:solidFill>
            <a:schemeClr val="tx1"/>
          </a:solidFill>
          <a:latin typeface="Cambria" panose="02040503050406030204" pitchFamily="18" charset="0"/>
          <a:ea typeface="Cambria" panose="02040503050406030204" pitchFamily="18" charset="0"/>
          <a:cs typeface="+mn-cs"/>
        </a:defRPr>
      </a:lvl1pPr>
      <a:lvl2pPr marL="685800" indent="-228600" algn="l" defTabSz="914400" rtl="0" eaLnBrk="1" latinLnBrk="0" hangingPunct="1">
        <a:lnSpc>
          <a:spcPct val="90000"/>
        </a:lnSpc>
        <a:spcBef>
          <a:spcPts val="500"/>
        </a:spcBef>
        <a:buClr>
          <a:schemeClr val="accent1">
            <a:lumMod val="75000"/>
          </a:schemeClr>
        </a:buClr>
        <a:buFont typeface="Arial" panose="020B0604020202020204" pitchFamily="34" charset="0"/>
        <a:buChar char="•"/>
        <a:defRPr sz="2400" kern="1200">
          <a:solidFill>
            <a:schemeClr val="tx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lnSpc>
          <a:spcPct val="90000"/>
        </a:lnSpc>
        <a:spcBef>
          <a:spcPts val="500"/>
        </a:spcBef>
        <a:buClr>
          <a:schemeClr val="accent1">
            <a:lumMod val="75000"/>
          </a:schemeClr>
        </a:buClr>
        <a:buFont typeface="Arial" panose="020B0604020202020204" pitchFamily="34" charset="0"/>
        <a:buChar char="•"/>
        <a:defRPr sz="2000" kern="1200">
          <a:solidFill>
            <a:schemeClr val="tx1"/>
          </a:solidFill>
          <a:latin typeface="Cambria" panose="02040503050406030204" pitchFamily="18" charset="0"/>
          <a:ea typeface="Cambria" panose="02040503050406030204" pitchFamily="18" charset="0"/>
          <a:cs typeface="+mn-cs"/>
        </a:defRPr>
      </a:lvl3pPr>
      <a:lvl4pPr marL="1600200" indent="-228600" algn="l" defTabSz="914400"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4pPr>
      <a:lvl5pPr marL="2057400" indent="-228600" algn="l" defTabSz="914400" rtl="0" eaLnBrk="1" latinLnBrk="0" hangingPunct="1">
        <a:lnSpc>
          <a:spcPct val="90000"/>
        </a:lnSpc>
        <a:spcBef>
          <a:spcPts val="500"/>
        </a:spcBef>
        <a:buClr>
          <a:schemeClr val="accent1">
            <a:lumMod val="75000"/>
          </a:schemeClr>
        </a:buClr>
        <a:buFont typeface="Arial" panose="020B0604020202020204" pitchFamily="34" charset="0"/>
        <a:buChar char="•"/>
        <a:defRPr sz="1800" kern="1200">
          <a:solidFill>
            <a:schemeClr val="tx1"/>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ien.eu/article/bmw-chooses-inspekto-to-bring-ai-to-the-factory-floor/"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s://blogs.nvidia.com/blog/what-are-foundation-model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abs/2106.15499" TargetMode="External"/><Relationship Id="rId7" Type="http://schemas.openxmlformats.org/officeDocument/2006/relationships/image" Target="../media/image59.png"/><Relationship Id="rId2" Type="http://schemas.openxmlformats.org/officeDocument/2006/relationships/hyperlink" Target="https://arxiv.org/abs/2004.11362" TargetMode="Externa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71.png"/><Relationship Id="rId7" Type="http://schemas.openxmlformats.org/officeDocument/2006/relationships/image" Target="../media/image360.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6.png"/><Relationship Id="rId7" Type="http://schemas.openxmlformats.org/officeDocument/2006/relationships/image" Target="../media/image72.png"/><Relationship Id="rId12"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420.png"/><Relationship Id="rId5" Type="http://schemas.openxmlformats.org/officeDocument/2006/relationships/image" Target="../media/image70.png"/><Relationship Id="rId10" Type="http://schemas.openxmlformats.org/officeDocument/2006/relationships/image" Target="../media/image360.png"/><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6.png"/><Relationship Id="rId7" Type="http://schemas.openxmlformats.org/officeDocument/2006/relationships/image" Target="../media/image72.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420.png"/><Relationship Id="rId5" Type="http://schemas.openxmlformats.org/officeDocument/2006/relationships/image" Target="../media/image70.png"/><Relationship Id="rId10" Type="http://schemas.openxmlformats.org/officeDocument/2006/relationships/image" Target="../media/image360.png"/><Relationship Id="rId4" Type="http://schemas.openxmlformats.org/officeDocument/2006/relationships/image" Target="../media/image77.png"/><Relationship Id="rId9"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YuejiangDong/PPEA-Depth"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github.com/rezaakb/peft-vit" TargetMode="External"/><Relationship Id="rId4" Type="http://schemas.openxmlformats.org/officeDocument/2006/relationships/hyperlink" Target="https://github.com/hsg-aiml/gd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94871" y="3651312"/>
            <a:ext cx="10981314" cy="1588127"/>
          </a:xfrm>
        </p:spPr>
        <p:txBody>
          <a:bodyPr/>
          <a:lstStyle/>
          <a:p>
            <a:r>
              <a:rPr lang="en-US" sz="3600" dirty="0"/>
              <a:t>Down-Sampling Inter-Layer </a:t>
            </a:r>
            <a:r>
              <a:rPr lang="en-US" sz="3600" dirty="0" smtClean="0"/>
              <a:t>Adapter </a:t>
            </a:r>
            <a:r>
              <a:rPr lang="en-US" sz="3600" smtClean="0"/>
              <a:t>with Mid-Training Discrimination for </a:t>
            </a:r>
            <a:r>
              <a:rPr lang="en-US" sz="3600" dirty="0"/>
              <a:t>Parameter Efficient Ultra Fine-Grained Image Recognition</a:t>
            </a:r>
          </a:p>
        </p:txBody>
      </p:sp>
      <mc:AlternateContent xmlns:mc="http://schemas.openxmlformats.org/markup-compatibility/2006" xmlns:a14="http://schemas.microsoft.com/office/drawing/2010/main">
        <mc:Choice Requires="a14">
          <p:sp>
            <p:nvSpPr>
              <p:cNvPr id="8" name="Subtitle 4"/>
              <p:cNvSpPr>
                <a:spLocks noGrp="1"/>
              </p:cNvSpPr>
              <p:nvPr>
                <p:ph type="subTitle" idx="1"/>
              </p:nvPr>
            </p:nvSpPr>
            <p:spPr>
              <a:xfrm>
                <a:off x="694871" y="5226355"/>
                <a:ext cx="11136345" cy="1459887"/>
              </a:xfrm>
            </p:spPr>
            <p:txBody>
              <a:bodyPr/>
              <a:lstStyle/>
              <a:p>
                <a:r>
                  <a:rPr lang="en-US" sz="1700" i="1" dirty="0" smtClean="0">
                    <a:latin typeface="Cambria Math" panose="02040503050406030204" pitchFamily="18" charset="0"/>
                  </a:rPr>
                  <a:t>Presented at ECCV Workshop on Efficient Deep Learning for Foundation Models</a:t>
                </a:r>
                <a:r>
                  <a:rPr lang="en-US" sz="1700" b="0" i="1" dirty="0" smtClean="0">
                    <a:latin typeface="Cambria Math" panose="02040503050406030204" pitchFamily="18" charset="0"/>
                  </a:rPr>
                  <a:t> 2024</a:t>
                </a:r>
              </a:p>
              <a:p>
                <a:r>
                  <a:rPr lang="en-US" sz="1700" i="1" dirty="0" smtClean="0">
                    <a:latin typeface="Cambria Math" panose="02040503050406030204" pitchFamily="18" charset="0"/>
                  </a:rPr>
                  <a:t>To be extended to ACM Transactions on Intelligent Systems and Technologies</a:t>
                </a:r>
              </a:p>
              <a:p>
                <a14:m>
                  <m:oMath xmlns:m="http://schemas.openxmlformats.org/officeDocument/2006/math">
                    <m:sSup>
                      <m:sSupPr>
                        <m:ctrlPr>
                          <a:rPr lang="en-US" sz="1700" b="0" i="1" smtClean="0">
                            <a:latin typeface="Cambria Math" panose="02040503050406030204" pitchFamily="18" charset="0"/>
                          </a:rPr>
                        </m:ctrlPr>
                      </m:sSupPr>
                      <m:e>
                        <m:r>
                          <m:rPr>
                            <m:sty m:val="p"/>
                          </m:rPr>
                          <a:rPr lang="en-US" sz="1700" b="0" i="0" smtClean="0">
                            <a:latin typeface="Cambria Math" panose="02040503050406030204" pitchFamily="18" charset="0"/>
                          </a:rPr>
                          <m:t>Edwin</m:t>
                        </m:r>
                        <m:r>
                          <a:rPr lang="en-US" sz="1700" b="0" i="0" smtClean="0">
                            <a:latin typeface="Cambria Math" panose="02040503050406030204" pitchFamily="18" charset="0"/>
                          </a:rPr>
                          <m:t> </m:t>
                        </m:r>
                        <m:r>
                          <m:rPr>
                            <m:sty m:val="p"/>
                          </m:rPr>
                          <a:rPr lang="en-US" sz="1700" b="0" i="0" smtClean="0">
                            <a:latin typeface="Cambria Math" panose="02040503050406030204" pitchFamily="18" charset="0"/>
                          </a:rPr>
                          <m:t>Arkel</m:t>
                        </m:r>
                        <m:r>
                          <a:rPr lang="en-US" sz="1700" b="0" i="0" smtClean="0">
                            <a:latin typeface="Cambria Math" panose="02040503050406030204" pitchFamily="18" charset="0"/>
                          </a:rPr>
                          <m:t> </m:t>
                        </m:r>
                        <m:r>
                          <m:rPr>
                            <m:sty m:val="p"/>
                          </m:rPr>
                          <a:rPr lang="en-US" sz="1700" b="0" i="0" smtClean="0">
                            <a:latin typeface="Cambria Math" panose="02040503050406030204" pitchFamily="18" charset="0"/>
                          </a:rPr>
                          <m:t>Rios</m:t>
                        </m:r>
                      </m:e>
                      <m:sup>
                        <m:r>
                          <m:rPr>
                            <m:nor/>
                          </m:rPr>
                          <a:rPr lang="sv-SE" sz="1700" dirty="0" smtClean="0"/>
                          <m:t>†</m:t>
                        </m:r>
                      </m:sup>
                    </m:sSup>
                  </m:oMath>
                </a14:m>
                <a:r>
                  <a:rPr lang="sv-SE" sz="1700" dirty="0" smtClean="0"/>
                  <a:t>, </a:t>
                </a:r>
                <a14:m>
                  <m:oMath xmlns:m="http://schemas.openxmlformats.org/officeDocument/2006/math">
                    <m:r>
                      <m:rPr>
                        <m:sty m:val="p"/>
                      </m:rPr>
                      <a:rPr lang="en-US" sz="1700">
                        <a:latin typeface="Cambria Math" panose="02040503050406030204" pitchFamily="18" charset="0"/>
                      </a:rPr>
                      <m:t>Femiloye</m:t>
                    </m:r>
                    <m:r>
                      <a:rPr lang="en-US" sz="1700">
                        <a:latin typeface="Cambria Math" panose="02040503050406030204" pitchFamily="18" charset="0"/>
                      </a:rPr>
                      <m:t> </m:t>
                    </m:r>
                    <m:sSup>
                      <m:sSupPr>
                        <m:ctrlPr>
                          <a:rPr lang="en-US" sz="1700" b="0" i="1" smtClean="0">
                            <a:latin typeface="Cambria Math" panose="02040503050406030204" pitchFamily="18" charset="0"/>
                          </a:rPr>
                        </m:ctrlPr>
                      </m:sSupPr>
                      <m:e>
                        <m:r>
                          <m:rPr>
                            <m:sty m:val="p"/>
                          </m:rPr>
                          <a:rPr lang="en-US" sz="1700">
                            <a:latin typeface="Cambria Math" panose="02040503050406030204" pitchFamily="18" charset="0"/>
                          </a:rPr>
                          <m:t>Oyerinde</m:t>
                        </m:r>
                      </m:e>
                      <m:sup>
                        <m:r>
                          <a:rPr lang="en-US" sz="1700" i="1">
                            <a:latin typeface="Cambria Math" panose="02040503050406030204" pitchFamily="18" charset="0"/>
                          </a:rPr>
                          <m:t>§,</m:t>
                        </m:r>
                      </m:sup>
                    </m:sSup>
                  </m:oMath>
                </a14:m>
                <a:r>
                  <a:rPr lang="sv-SE" sz="1700" dirty="0" smtClean="0"/>
                  <a:t>, </a:t>
                </a:r>
                <a14:m>
                  <m:oMath xmlns:m="http://schemas.openxmlformats.org/officeDocument/2006/math">
                    <m:sSup>
                      <m:sSupPr>
                        <m:ctrlPr>
                          <a:rPr lang="en-US" sz="1700" i="1">
                            <a:latin typeface="Cambria Math" panose="02040503050406030204" pitchFamily="18" charset="0"/>
                          </a:rPr>
                        </m:ctrlPr>
                      </m:sSupPr>
                      <m:e>
                        <m:r>
                          <m:rPr>
                            <m:nor/>
                          </m:rPr>
                          <a:rPr lang="sv-SE" sz="1700" dirty="0"/>
                          <m:t>Min</m:t>
                        </m:r>
                        <m:r>
                          <m:rPr>
                            <m:nor/>
                          </m:rPr>
                          <a:rPr lang="en-US" sz="1700" dirty="0"/>
                          <m:t>−</m:t>
                        </m:r>
                        <m:r>
                          <m:rPr>
                            <m:nor/>
                          </m:rPr>
                          <a:rPr lang="sv-SE" sz="1700" dirty="0"/>
                          <m:t>Chun</m:t>
                        </m:r>
                        <m:r>
                          <m:rPr>
                            <m:nor/>
                          </m:rPr>
                          <a:rPr lang="sv-SE" sz="1700" dirty="0"/>
                          <m:t> </m:t>
                        </m:r>
                        <m:r>
                          <m:rPr>
                            <m:nor/>
                          </m:rPr>
                          <a:rPr lang="sv-SE" sz="1700" dirty="0"/>
                          <m:t>Hu</m:t>
                        </m:r>
                      </m:e>
                      <m:sup>
                        <m:r>
                          <m:rPr>
                            <m:nor/>
                          </m:rPr>
                          <a:rPr lang="sv-SE" sz="1700" dirty="0"/>
                          <m:t>‡</m:t>
                        </m:r>
                      </m:sup>
                    </m:sSup>
                    <m:r>
                      <a:rPr lang="en-US" sz="1700" b="0" i="1" dirty="0" smtClean="0">
                        <a:latin typeface="Cambria Math" panose="02040503050406030204" pitchFamily="18" charset="0"/>
                      </a:rPr>
                      <m:t>,</m:t>
                    </m:r>
                    <m:r>
                      <m:rPr>
                        <m:nor/>
                      </m:rPr>
                      <a:rPr lang="sv-SE" sz="1700" dirty="0"/>
                      <m:t>Bo</m:t>
                    </m:r>
                    <m:r>
                      <m:rPr>
                        <m:nor/>
                      </m:rPr>
                      <a:rPr lang="sv-SE" sz="1700" dirty="0"/>
                      <m:t>−</m:t>
                    </m:r>
                    <m:r>
                      <m:rPr>
                        <m:nor/>
                      </m:rPr>
                      <a:rPr lang="sv-SE" sz="1700" dirty="0"/>
                      <m:t>Cheng</m:t>
                    </m:r>
                    <m:r>
                      <a:rPr lang="en-US" sz="1700">
                        <a:latin typeface="Cambria Math" panose="02040503050406030204" pitchFamily="18" charset="0"/>
                      </a:rPr>
                      <m:t> </m:t>
                    </m:r>
                    <m:sSup>
                      <m:sSupPr>
                        <m:ctrlPr>
                          <a:rPr lang="en-US" sz="1700" i="1">
                            <a:latin typeface="Cambria Math" panose="02040503050406030204" pitchFamily="18" charset="0"/>
                          </a:rPr>
                        </m:ctrlPr>
                      </m:sSupPr>
                      <m:e>
                        <m:r>
                          <m:rPr>
                            <m:sty m:val="p"/>
                          </m:rPr>
                          <a:rPr lang="en-US" altLang="zh-CN" sz="1700">
                            <a:latin typeface="Cambria Math" panose="02040503050406030204" pitchFamily="18" charset="0"/>
                          </a:rPr>
                          <m:t>Lai</m:t>
                        </m:r>
                      </m:e>
                      <m:sup>
                        <m:r>
                          <m:rPr>
                            <m:nor/>
                          </m:rPr>
                          <a:rPr lang="sv-SE" sz="1700" dirty="0"/>
                          <m:t>†</m:t>
                        </m:r>
                      </m:sup>
                    </m:sSup>
                  </m:oMath>
                </a14:m>
                <a:endParaRPr lang="en-US" sz="1700" i="1" dirty="0"/>
              </a:p>
              <a:p>
                <a:r>
                  <a:rPr lang="en-US" sz="1700" i="1" dirty="0"/>
                  <a:t>†National Yang Ming Chiao Tung University, Taiwan, </a:t>
                </a:r>
                <a:r>
                  <a:rPr lang="en-US" sz="1700" i="1" dirty="0" smtClean="0"/>
                  <a:t>§Cohere 4 AI, ‡</a:t>
                </a:r>
                <a:r>
                  <a:rPr lang="en-US" sz="1700" i="1" dirty="0"/>
                  <a:t>National Tsing Hua University, Taiwan </a:t>
                </a:r>
              </a:p>
            </p:txBody>
          </p:sp>
        </mc:Choice>
        <mc:Fallback xmlns="">
          <p:sp>
            <p:nvSpPr>
              <p:cNvPr id="8" name="Subtitle 4"/>
              <p:cNvSpPr>
                <a:spLocks noGrp="1" noRot="1" noChangeAspect="1" noMove="1" noResize="1" noEditPoints="1" noAdjustHandles="1" noChangeArrowheads="1" noChangeShapeType="1" noTextEdit="1"/>
              </p:cNvSpPr>
              <p:nvPr>
                <p:ph type="subTitle" idx="1"/>
              </p:nvPr>
            </p:nvSpPr>
            <p:spPr>
              <a:xfrm>
                <a:off x="694871" y="5226355"/>
                <a:ext cx="11136345" cy="1459887"/>
              </a:xfrm>
              <a:blipFill>
                <a:blip r:embed="rId3"/>
                <a:stretch>
                  <a:fillRect l="-383" t="-2917" b="-4583"/>
                </a:stretch>
              </a:blipFill>
            </p:spPr>
            <p:txBody>
              <a:bodyPr/>
              <a:lstStyle/>
              <a:p>
                <a:r>
                  <a:rPr lang="en-US">
                    <a:noFill/>
                  </a:rPr>
                  <a:t> </a:t>
                </a:r>
              </a:p>
            </p:txBody>
          </p:sp>
        </mc:Fallback>
      </mc:AlternateContent>
    </p:spTree>
    <p:extLst>
      <p:ext uri="{BB962C8B-B14F-4D97-AF65-F5344CB8AC3E}">
        <p14:creationId xmlns:p14="http://schemas.microsoft.com/office/powerpoint/2010/main" val="29230125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Contributions</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10</a:t>
            </a:fld>
            <a:endParaRPr lang="en-US"/>
          </a:p>
        </p:txBody>
      </p:sp>
      <p:sp>
        <p:nvSpPr>
          <p:cNvPr id="7" name="Text Placeholder 6"/>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3"/>
          <a:stretch>
            <a:fillRect/>
          </a:stretch>
        </p:blipFill>
        <p:spPr>
          <a:xfrm>
            <a:off x="2390258" y="1680918"/>
            <a:ext cx="7411484" cy="3496163"/>
          </a:xfrm>
          <a:prstGeom prst="rect">
            <a:avLst/>
          </a:prstGeom>
        </p:spPr>
      </p:pic>
    </p:spTree>
    <p:extLst>
      <p:ext uri="{BB962C8B-B14F-4D97-AF65-F5344CB8AC3E}">
        <p14:creationId xmlns:p14="http://schemas.microsoft.com/office/powerpoint/2010/main" val="39109727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lstStyle/>
          <a:p>
            <a:r>
              <a:rPr lang="en-US" dirty="0" smtClean="0"/>
              <a:t>UFGIR method description and issues</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11</a:t>
            </a:fld>
            <a:endParaRPr lang="en-US"/>
          </a:p>
        </p:txBody>
      </p:sp>
      <p:sp>
        <p:nvSpPr>
          <p:cNvPr id="7" name="Text Placeholder 6"/>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3"/>
          <a:stretch>
            <a:fillRect/>
          </a:stretch>
        </p:blipFill>
        <p:spPr>
          <a:xfrm>
            <a:off x="2436016" y="1655747"/>
            <a:ext cx="7316221" cy="2514951"/>
          </a:xfrm>
          <a:prstGeom prst="rect">
            <a:avLst/>
          </a:prstGeom>
        </p:spPr>
      </p:pic>
      <p:pic>
        <p:nvPicPr>
          <p:cNvPr id="9" name="Picture 8"/>
          <p:cNvPicPr>
            <a:picLocks noChangeAspect="1"/>
          </p:cNvPicPr>
          <p:nvPr/>
        </p:nvPicPr>
        <p:blipFill>
          <a:blip r:embed="rId4"/>
          <a:stretch>
            <a:fillRect/>
          </a:stretch>
        </p:blipFill>
        <p:spPr>
          <a:xfrm>
            <a:off x="2459833" y="4202974"/>
            <a:ext cx="7268589" cy="2276793"/>
          </a:xfrm>
          <a:prstGeom prst="rect">
            <a:avLst/>
          </a:prstGeom>
        </p:spPr>
      </p:pic>
    </p:spTree>
    <p:extLst>
      <p:ext uri="{BB962C8B-B14F-4D97-AF65-F5344CB8AC3E}">
        <p14:creationId xmlns:p14="http://schemas.microsoft.com/office/powerpoint/2010/main" val="5009976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lstStyle/>
          <a:p>
            <a:r>
              <a:rPr lang="en-US" dirty="0" smtClean="0"/>
              <a:t>PETL methods description and issues</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12</a:t>
            </a:fld>
            <a:endParaRPr lang="en-US"/>
          </a:p>
        </p:txBody>
      </p:sp>
      <p:sp>
        <p:nvSpPr>
          <p:cNvPr id="7" name="Text Placeholder 6"/>
          <p:cNvSpPr>
            <a:spLocks noGrp="1"/>
          </p:cNvSpPr>
          <p:nvPr>
            <p:ph type="body" sz="quarter" idx="13"/>
          </p:nvPr>
        </p:nvSpPr>
        <p:spPr/>
        <p:txBody>
          <a:bodyPr/>
          <a:lstStyle/>
          <a:p>
            <a:endParaRPr lang="en-US"/>
          </a:p>
        </p:txBody>
      </p:sp>
      <p:pic>
        <p:nvPicPr>
          <p:cNvPr id="9" name="Picture 8"/>
          <p:cNvPicPr>
            <a:picLocks noChangeAspect="1"/>
          </p:cNvPicPr>
          <p:nvPr/>
        </p:nvPicPr>
        <p:blipFill>
          <a:blip r:embed="rId3"/>
          <a:stretch>
            <a:fillRect/>
          </a:stretch>
        </p:blipFill>
        <p:spPr>
          <a:xfrm>
            <a:off x="2404547" y="1900024"/>
            <a:ext cx="7382905" cy="3057952"/>
          </a:xfrm>
          <a:prstGeom prst="rect">
            <a:avLst/>
          </a:prstGeom>
        </p:spPr>
      </p:pic>
      <p:pic>
        <p:nvPicPr>
          <p:cNvPr id="10" name="Picture 9"/>
          <p:cNvPicPr>
            <a:picLocks noChangeAspect="1"/>
          </p:cNvPicPr>
          <p:nvPr/>
        </p:nvPicPr>
        <p:blipFill>
          <a:blip r:embed="rId4"/>
          <a:stretch>
            <a:fillRect/>
          </a:stretch>
        </p:blipFill>
        <p:spPr>
          <a:xfrm>
            <a:off x="2404547" y="4923280"/>
            <a:ext cx="7373379" cy="1524213"/>
          </a:xfrm>
          <a:prstGeom prst="rect">
            <a:avLst/>
          </a:prstGeom>
        </p:spPr>
      </p:pic>
    </p:spTree>
    <p:extLst>
      <p:ext uri="{BB962C8B-B14F-4D97-AF65-F5344CB8AC3E}">
        <p14:creationId xmlns:p14="http://schemas.microsoft.com/office/powerpoint/2010/main" val="7767990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a:t>
            </a:r>
            <a:endParaRPr lang="en-US" dirty="0"/>
          </a:p>
        </p:txBody>
      </p:sp>
      <p:sp>
        <p:nvSpPr>
          <p:cNvPr id="3" name="Content Placeholder 2"/>
          <p:cNvSpPr>
            <a:spLocks noGrp="1"/>
          </p:cNvSpPr>
          <p:nvPr>
            <p:ph idx="1"/>
          </p:nvPr>
        </p:nvSpPr>
        <p:spPr/>
        <p:txBody>
          <a:bodyPr/>
          <a:lstStyle/>
          <a:p>
            <a:r>
              <a:rPr lang="en-US" dirty="0" smtClean="0"/>
              <a:t>Overview and figure</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13</a:t>
            </a:fld>
            <a:endParaRPr lang="en-US"/>
          </a:p>
        </p:txBody>
      </p:sp>
      <p:sp>
        <p:nvSpPr>
          <p:cNvPr id="7" name="Text Placeholder 6"/>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3"/>
          <a:stretch>
            <a:fillRect/>
          </a:stretch>
        </p:blipFill>
        <p:spPr>
          <a:xfrm>
            <a:off x="198215" y="2771396"/>
            <a:ext cx="7306695" cy="1209844"/>
          </a:xfrm>
          <a:prstGeom prst="rect">
            <a:avLst/>
          </a:prstGeom>
        </p:spPr>
      </p:pic>
      <p:pic>
        <p:nvPicPr>
          <p:cNvPr id="9" name="Picture 8"/>
          <p:cNvPicPr>
            <a:picLocks noChangeAspect="1"/>
          </p:cNvPicPr>
          <p:nvPr/>
        </p:nvPicPr>
        <p:blipFill>
          <a:blip r:embed="rId4"/>
          <a:stretch>
            <a:fillRect/>
          </a:stretch>
        </p:blipFill>
        <p:spPr>
          <a:xfrm>
            <a:off x="198215" y="4288619"/>
            <a:ext cx="7363853" cy="990738"/>
          </a:xfrm>
          <a:prstGeom prst="rect">
            <a:avLst/>
          </a:prstGeom>
        </p:spPr>
      </p:pic>
      <p:pic>
        <p:nvPicPr>
          <p:cNvPr id="10" name="Picture 9"/>
          <p:cNvPicPr>
            <a:picLocks noChangeAspect="1"/>
          </p:cNvPicPr>
          <p:nvPr/>
        </p:nvPicPr>
        <p:blipFill>
          <a:blip r:embed="rId5"/>
          <a:stretch>
            <a:fillRect/>
          </a:stretch>
        </p:blipFill>
        <p:spPr>
          <a:xfrm>
            <a:off x="7689837" y="1738071"/>
            <a:ext cx="4173628" cy="4206234"/>
          </a:xfrm>
          <a:prstGeom prst="rect">
            <a:avLst/>
          </a:prstGeom>
        </p:spPr>
      </p:pic>
    </p:spTree>
    <p:extLst>
      <p:ext uri="{BB962C8B-B14F-4D97-AF65-F5344CB8AC3E}">
        <p14:creationId xmlns:p14="http://schemas.microsoft.com/office/powerpoint/2010/main" val="6480258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a:t>
            </a:r>
            <a:endParaRPr lang="en-US" dirty="0"/>
          </a:p>
        </p:txBody>
      </p:sp>
      <p:sp>
        <p:nvSpPr>
          <p:cNvPr id="3" name="Content Placeholder 2"/>
          <p:cNvSpPr>
            <a:spLocks noGrp="1"/>
          </p:cNvSpPr>
          <p:nvPr>
            <p:ph idx="1"/>
          </p:nvPr>
        </p:nvSpPr>
        <p:spPr/>
        <p:txBody>
          <a:bodyPr/>
          <a:lstStyle/>
          <a:p>
            <a:r>
              <a:rPr lang="en-US" dirty="0" smtClean="0"/>
              <a:t>Description of first component (feature extractor / encoder / backbone)</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14</a:t>
            </a:fld>
            <a:endParaRPr lang="en-US"/>
          </a:p>
        </p:txBody>
      </p:sp>
      <p:sp>
        <p:nvSpPr>
          <p:cNvPr id="7" name="Text Placeholder 6"/>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3"/>
          <a:stretch>
            <a:fillRect/>
          </a:stretch>
        </p:blipFill>
        <p:spPr>
          <a:xfrm>
            <a:off x="2369335" y="2529191"/>
            <a:ext cx="7449590" cy="2381582"/>
          </a:xfrm>
          <a:prstGeom prst="rect">
            <a:avLst/>
          </a:prstGeom>
        </p:spPr>
      </p:pic>
    </p:spTree>
    <p:extLst>
      <p:ext uri="{BB962C8B-B14F-4D97-AF65-F5344CB8AC3E}">
        <p14:creationId xmlns:p14="http://schemas.microsoft.com/office/powerpoint/2010/main" val="27466842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a:t>
            </a:r>
            <a:endParaRPr lang="en-US" dirty="0"/>
          </a:p>
        </p:txBody>
      </p:sp>
      <p:sp>
        <p:nvSpPr>
          <p:cNvPr id="3" name="Content Placeholder 2"/>
          <p:cNvSpPr>
            <a:spLocks noGrp="1"/>
          </p:cNvSpPr>
          <p:nvPr>
            <p:ph idx="1"/>
          </p:nvPr>
        </p:nvSpPr>
        <p:spPr/>
        <p:txBody>
          <a:bodyPr/>
          <a:lstStyle/>
          <a:p>
            <a:r>
              <a:rPr lang="en-US" dirty="0" smtClean="0"/>
              <a:t>Issue with encoder: collapse</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15</a:t>
            </a:fld>
            <a:endParaRPr lang="en-US"/>
          </a:p>
        </p:txBody>
      </p:sp>
      <p:sp>
        <p:nvSpPr>
          <p:cNvPr id="7" name="Text Placeholder 6"/>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3"/>
          <a:stretch>
            <a:fillRect/>
          </a:stretch>
        </p:blipFill>
        <p:spPr>
          <a:xfrm>
            <a:off x="2464598" y="1771657"/>
            <a:ext cx="7259063" cy="1076475"/>
          </a:xfrm>
          <a:prstGeom prst="rect">
            <a:avLst/>
          </a:prstGeom>
        </p:spPr>
      </p:pic>
      <p:pic>
        <p:nvPicPr>
          <p:cNvPr id="9" name="Picture 8"/>
          <p:cNvPicPr>
            <a:picLocks noChangeAspect="1"/>
          </p:cNvPicPr>
          <p:nvPr/>
        </p:nvPicPr>
        <p:blipFill>
          <a:blip r:embed="rId4"/>
          <a:stretch>
            <a:fillRect/>
          </a:stretch>
        </p:blipFill>
        <p:spPr>
          <a:xfrm>
            <a:off x="2388388" y="3021529"/>
            <a:ext cx="7411484" cy="2962688"/>
          </a:xfrm>
          <a:prstGeom prst="rect">
            <a:avLst/>
          </a:prstGeom>
        </p:spPr>
      </p:pic>
    </p:spTree>
    <p:extLst>
      <p:ext uri="{BB962C8B-B14F-4D97-AF65-F5344CB8AC3E}">
        <p14:creationId xmlns:p14="http://schemas.microsoft.com/office/powerpoint/2010/main" val="19997568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a:t>
            </a:r>
            <a:endParaRPr lang="en-US" dirty="0"/>
          </a:p>
        </p:txBody>
      </p:sp>
      <p:sp>
        <p:nvSpPr>
          <p:cNvPr id="3" name="Content Placeholder 2"/>
          <p:cNvSpPr>
            <a:spLocks noGrp="1"/>
          </p:cNvSpPr>
          <p:nvPr>
            <p:ph idx="1"/>
          </p:nvPr>
        </p:nvSpPr>
        <p:spPr/>
        <p:txBody>
          <a:bodyPr/>
          <a:lstStyle/>
          <a:p>
            <a:r>
              <a:rPr lang="en-US" dirty="0" smtClean="0"/>
              <a:t>Inspiration and description of our method (first component)</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16</a:t>
            </a:fld>
            <a:endParaRPr lang="en-US"/>
          </a:p>
        </p:txBody>
      </p:sp>
      <p:sp>
        <p:nvSpPr>
          <p:cNvPr id="7" name="Text Placeholder 6"/>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3"/>
          <a:stretch>
            <a:fillRect/>
          </a:stretch>
        </p:blipFill>
        <p:spPr>
          <a:xfrm>
            <a:off x="2378861" y="1648071"/>
            <a:ext cx="7430537" cy="3210373"/>
          </a:xfrm>
          <a:prstGeom prst="rect">
            <a:avLst/>
          </a:prstGeom>
        </p:spPr>
      </p:pic>
      <p:pic>
        <p:nvPicPr>
          <p:cNvPr id="9" name="Picture 8"/>
          <p:cNvPicPr>
            <a:picLocks noChangeAspect="1"/>
          </p:cNvPicPr>
          <p:nvPr/>
        </p:nvPicPr>
        <p:blipFill>
          <a:blip r:embed="rId4"/>
          <a:stretch>
            <a:fillRect/>
          </a:stretch>
        </p:blipFill>
        <p:spPr>
          <a:xfrm>
            <a:off x="2380731" y="5066461"/>
            <a:ext cx="7268589" cy="1295581"/>
          </a:xfrm>
          <a:prstGeom prst="rect">
            <a:avLst/>
          </a:prstGeom>
        </p:spPr>
      </p:pic>
    </p:spTree>
    <p:extLst>
      <p:ext uri="{BB962C8B-B14F-4D97-AF65-F5344CB8AC3E}">
        <p14:creationId xmlns:p14="http://schemas.microsoft.com/office/powerpoint/2010/main" val="28216027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a:t>
            </a:r>
            <a:endParaRPr lang="en-US" dirty="0"/>
          </a:p>
        </p:txBody>
      </p:sp>
      <p:sp>
        <p:nvSpPr>
          <p:cNvPr id="3" name="Content Placeholder 2"/>
          <p:cNvSpPr>
            <a:spLocks noGrp="1"/>
          </p:cNvSpPr>
          <p:nvPr>
            <p:ph idx="1"/>
          </p:nvPr>
        </p:nvSpPr>
        <p:spPr/>
        <p:txBody>
          <a:bodyPr/>
          <a:lstStyle/>
          <a:p>
            <a:r>
              <a:rPr lang="en-US" dirty="0" smtClean="0"/>
              <a:t>Inspiration (issues with previous) of method (second component)</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17</a:t>
            </a:fld>
            <a:endParaRPr lang="en-US"/>
          </a:p>
        </p:txBody>
      </p:sp>
      <p:sp>
        <p:nvSpPr>
          <p:cNvPr id="7" name="Text Placeholder 6"/>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3"/>
          <a:stretch>
            <a:fillRect/>
          </a:stretch>
        </p:blipFill>
        <p:spPr>
          <a:xfrm>
            <a:off x="2399784" y="2276314"/>
            <a:ext cx="7392432" cy="2305372"/>
          </a:xfrm>
          <a:prstGeom prst="rect">
            <a:avLst/>
          </a:prstGeom>
        </p:spPr>
      </p:pic>
    </p:spTree>
    <p:extLst>
      <p:ext uri="{BB962C8B-B14F-4D97-AF65-F5344CB8AC3E}">
        <p14:creationId xmlns:p14="http://schemas.microsoft.com/office/powerpoint/2010/main" val="35921522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a:t>
            </a:r>
            <a:endParaRPr lang="en-US" dirty="0"/>
          </a:p>
        </p:txBody>
      </p:sp>
      <p:sp>
        <p:nvSpPr>
          <p:cNvPr id="3" name="Content Placeholder 2"/>
          <p:cNvSpPr>
            <a:spLocks noGrp="1"/>
          </p:cNvSpPr>
          <p:nvPr>
            <p:ph idx="1"/>
          </p:nvPr>
        </p:nvSpPr>
        <p:spPr/>
        <p:txBody>
          <a:bodyPr/>
          <a:lstStyle/>
          <a:p>
            <a:r>
              <a:rPr lang="en-US" dirty="0" smtClean="0"/>
              <a:t>How does our method address issue with inspiration</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18</a:t>
            </a:fld>
            <a:endParaRPr lang="en-US"/>
          </a:p>
        </p:txBody>
      </p:sp>
      <p:sp>
        <p:nvSpPr>
          <p:cNvPr id="7" name="Text Placeholder 6"/>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3"/>
          <a:stretch>
            <a:fillRect/>
          </a:stretch>
        </p:blipFill>
        <p:spPr>
          <a:xfrm>
            <a:off x="3075708" y="1428830"/>
            <a:ext cx="6053218" cy="5175031"/>
          </a:xfrm>
          <a:prstGeom prst="rect">
            <a:avLst/>
          </a:prstGeom>
        </p:spPr>
      </p:pic>
    </p:spTree>
    <p:extLst>
      <p:ext uri="{BB962C8B-B14F-4D97-AF65-F5344CB8AC3E}">
        <p14:creationId xmlns:p14="http://schemas.microsoft.com/office/powerpoint/2010/main" val="1205444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a:t>
            </a:r>
            <a:endParaRPr lang="en-US" dirty="0"/>
          </a:p>
        </p:txBody>
      </p:sp>
      <p:sp>
        <p:nvSpPr>
          <p:cNvPr id="3" name="Content Placeholder 2"/>
          <p:cNvSpPr>
            <a:spLocks noGrp="1"/>
          </p:cNvSpPr>
          <p:nvPr>
            <p:ph idx="1"/>
          </p:nvPr>
        </p:nvSpPr>
        <p:spPr/>
        <p:txBody>
          <a:bodyPr/>
          <a:lstStyle/>
          <a:p>
            <a:r>
              <a:rPr lang="en-US" dirty="0" smtClean="0"/>
              <a:t>Experiment description: datasets, metrics, hyperparameters, backbone, constants, compared methods</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19</a:t>
            </a:fld>
            <a:endParaRPr lang="en-US"/>
          </a:p>
        </p:txBody>
      </p:sp>
      <p:sp>
        <p:nvSpPr>
          <p:cNvPr id="7" name="Text Placeholder 6"/>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2"/>
          <a:stretch>
            <a:fillRect/>
          </a:stretch>
        </p:blipFill>
        <p:spPr>
          <a:xfrm>
            <a:off x="3432432" y="1786876"/>
            <a:ext cx="5057860" cy="467479"/>
          </a:xfrm>
          <a:prstGeom prst="rect">
            <a:avLst/>
          </a:prstGeom>
        </p:spPr>
      </p:pic>
      <p:pic>
        <p:nvPicPr>
          <p:cNvPr id="9" name="Picture 8"/>
          <p:cNvPicPr>
            <a:picLocks noChangeAspect="1"/>
          </p:cNvPicPr>
          <p:nvPr/>
        </p:nvPicPr>
        <p:blipFill>
          <a:blip r:embed="rId3"/>
          <a:stretch>
            <a:fillRect/>
          </a:stretch>
        </p:blipFill>
        <p:spPr>
          <a:xfrm>
            <a:off x="3432432" y="2367409"/>
            <a:ext cx="4966961" cy="3934612"/>
          </a:xfrm>
          <a:prstGeom prst="rect">
            <a:avLst/>
          </a:prstGeom>
        </p:spPr>
      </p:pic>
    </p:spTree>
    <p:extLst>
      <p:ext uri="{BB962C8B-B14F-4D97-AF65-F5344CB8AC3E}">
        <p14:creationId xmlns:p14="http://schemas.microsoft.com/office/powerpoint/2010/main" val="1623377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a:t>
            </a:r>
          </a:p>
        </p:txBody>
      </p:sp>
      <p:sp>
        <p:nvSpPr>
          <p:cNvPr id="3" name="Content Placeholder 2"/>
          <p:cNvSpPr>
            <a:spLocks noGrp="1"/>
          </p:cNvSpPr>
          <p:nvPr>
            <p:ph idx="1"/>
          </p:nvPr>
        </p:nvSpPr>
        <p:spPr/>
        <p:txBody>
          <a:bodyPr/>
          <a:lstStyle/>
          <a:p>
            <a:r>
              <a:rPr lang="en-US" dirty="0" smtClean="0"/>
              <a:t>Paper Sections</a:t>
            </a:r>
          </a:p>
          <a:p>
            <a:r>
              <a:rPr lang="en-US" dirty="0" smtClean="0"/>
              <a:t>Introduction</a:t>
            </a:r>
          </a:p>
          <a:p>
            <a:r>
              <a:rPr lang="en-US" dirty="0" smtClean="0"/>
              <a:t>Related Work</a:t>
            </a:r>
          </a:p>
          <a:p>
            <a:r>
              <a:rPr lang="en-US" dirty="0" smtClean="0"/>
              <a:t>Proposed Method</a:t>
            </a:r>
          </a:p>
          <a:p>
            <a:r>
              <a:rPr lang="en-US" dirty="0" smtClean="0"/>
              <a:t>Experiment Methodology</a:t>
            </a:r>
            <a:endParaRPr lang="en-US" dirty="0"/>
          </a:p>
          <a:p>
            <a:r>
              <a:rPr lang="en-US" dirty="0" smtClean="0"/>
              <a:t>Results and Discussion</a:t>
            </a:r>
          </a:p>
          <a:p>
            <a:r>
              <a:rPr lang="en-US" dirty="0" smtClean="0"/>
              <a:t>Conclusion</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2</a:t>
            </a:fld>
            <a:endParaRPr lang="en-US"/>
          </a:p>
        </p:txBody>
      </p:sp>
      <p:sp>
        <p:nvSpPr>
          <p:cNvPr id="7" name="Text Placeholder 6"/>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95762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Comparison with SotA</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20</a:t>
            </a:fld>
            <a:endParaRPr lang="en-US"/>
          </a:p>
        </p:txBody>
      </p:sp>
      <p:sp>
        <p:nvSpPr>
          <p:cNvPr id="7" name="Text Placeholder 6"/>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2"/>
          <a:stretch>
            <a:fillRect/>
          </a:stretch>
        </p:blipFill>
        <p:spPr>
          <a:xfrm>
            <a:off x="292128" y="2156881"/>
            <a:ext cx="5896050" cy="3960820"/>
          </a:xfrm>
          <a:prstGeom prst="rect">
            <a:avLst/>
          </a:prstGeom>
        </p:spPr>
      </p:pic>
      <p:pic>
        <p:nvPicPr>
          <p:cNvPr id="9" name="Picture 8"/>
          <p:cNvPicPr>
            <a:picLocks noChangeAspect="1"/>
          </p:cNvPicPr>
          <p:nvPr/>
        </p:nvPicPr>
        <p:blipFill>
          <a:blip r:embed="rId3"/>
          <a:stretch>
            <a:fillRect/>
          </a:stretch>
        </p:blipFill>
        <p:spPr>
          <a:xfrm>
            <a:off x="6188178" y="2580309"/>
            <a:ext cx="5798160" cy="3222873"/>
          </a:xfrm>
          <a:prstGeom prst="rect">
            <a:avLst/>
          </a:prstGeom>
        </p:spPr>
      </p:pic>
    </p:spTree>
    <p:extLst>
      <p:ext uri="{BB962C8B-B14F-4D97-AF65-F5344CB8AC3E}">
        <p14:creationId xmlns:p14="http://schemas.microsoft.com/office/powerpoint/2010/main" val="12272692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Ablation on design</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21</a:t>
            </a:fld>
            <a:endParaRPr lang="en-US"/>
          </a:p>
        </p:txBody>
      </p:sp>
      <p:sp>
        <p:nvSpPr>
          <p:cNvPr id="7" name="Text Placeholder 6"/>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2"/>
          <a:stretch>
            <a:fillRect/>
          </a:stretch>
        </p:blipFill>
        <p:spPr>
          <a:xfrm>
            <a:off x="6642340" y="3518808"/>
            <a:ext cx="5549660" cy="1458931"/>
          </a:xfrm>
          <a:prstGeom prst="rect">
            <a:avLst/>
          </a:prstGeom>
        </p:spPr>
      </p:pic>
      <p:pic>
        <p:nvPicPr>
          <p:cNvPr id="9" name="Picture 8"/>
          <p:cNvPicPr>
            <a:picLocks noChangeAspect="1"/>
          </p:cNvPicPr>
          <p:nvPr/>
        </p:nvPicPr>
        <p:blipFill>
          <a:blip r:embed="rId3"/>
          <a:stretch>
            <a:fillRect/>
          </a:stretch>
        </p:blipFill>
        <p:spPr>
          <a:xfrm>
            <a:off x="207818" y="3084991"/>
            <a:ext cx="6403349" cy="2367693"/>
          </a:xfrm>
          <a:prstGeom prst="rect">
            <a:avLst/>
          </a:prstGeom>
        </p:spPr>
      </p:pic>
    </p:spTree>
    <p:extLst>
      <p:ext uri="{BB962C8B-B14F-4D97-AF65-F5344CB8AC3E}">
        <p14:creationId xmlns:p14="http://schemas.microsoft.com/office/powerpoint/2010/main" val="36863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22</a:t>
            </a:fld>
            <a:endParaRPr lang="en-US"/>
          </a:p>
        </p:txBody>
      </p:sp>
      <p:sp>
        <p:nvSpPr>
          <p:cNvPr id="7" name="Text Placeholder 6"/>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2"/>
          <a:stretch>
            <a:fillRect/>
          </a:stretch>
        </p:blipFill>
        <p:spPr>
          <a:xfrm>
            <a:off x="2423600" y="2585920"/>
            <a:ext cx="7344800" cy="1686160"/>
          </a:xfrm>
          <a:prstGeom prst="rect">
            <a:avLst/>
          </a:prstGeom>
        </p:spPr>
      </p:pic>
    </p:spTree>
    <p:extLst>
      <p:ext uri="{BB962C8B-B14F-4D97-AF65-F5344CB8AC3E}">
        <p14:creationId xmlns:p14="http://schemas.microsoft.com/office/powerpoint/2010/main" val="25698998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Content Placeholder 2"/>
          <p:cNvSpPr>
            <a:spLocks noGrp="1"/>
          </p:cNvSpPr>
          <p:nvPr>
            <p:ph idx="1"/>
          </p:nvPr>
        </p:nvSpPr>
        <p:spPr/>
        <p:txBody>
          <a:bodyPr/>
          <a:lstStyle/>
          <a:p>
            <a:r>
              <a:rPr lang="en-US" dirty="0" smtClean="0"/>
              <a:t>Datasets</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23</a:t>
            </a:fld>
            <a:endParaRPr lang="en-US"/>
          </a:p>
        </p:txBody>
      </p:sp>
      <p:sp>
        <p:nvSpPr>
          <p:cNvPr id="7" name="Text Placeholder 6"/>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2"/>
          <a:stretch>
            <a:fillRect/>
          </a:stretch>
        </p:blipFill>
        <p:spPr>
          <a:xfrm>
            <a:off x="2750388" y="1487905"/>
            <a:ext cx="6687483" cy="4629796"/>
          </a:xfrm>
          <a:prstGeom prst="rect">
            <a:avLst/>
          </a:prstGeom>
        </p:spPr>
      </p:pic>
    </p:spTree>
    <p:extLst>
      <p:ext uri="{BB962C8B-B14F-4D97-AF65-F5344CB8AC3E}">
        <p14:creationId xmlns:p14="http://schemas.microsoft.com/office/powerpoint/2010/main" val="21684861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Content Placeholder 2"/>
          <p:cNvSpPr>
            <a:spLocks noGrp="1"/>
          </p:cNvSpPr>
          <p:nvPr>
            <p:ph idx="1"/>
          </p:nvPr>
        </p:nvSpPr>
        <p:spPr/>
        <p:txBody>
          <a:bodyPr/>
          <a:lstStyle/>
          <a:p>
            <a:r>
              <a:rPr lang="en-US" dirty="0" smtClean="0"/>
              <a:t>Detailed experiment settings</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24</a:t>
            </a:fld>
            <a:endParaRPr lang="en-US"/>
          </a:p>
        </p:txBody>
      </p:sp>
      <p:sp>
        <p:nvSpPr>
          <p:cNvPr id="7" name="Text Placeholder 6"/>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2"/>
          <a:stretch>
            <a:fillRect/>
          </a:stretch>
        </p:blipFill>
        <p:spPr>
          <a:xfrm>
            <a:off x="956537" y="2397759"/>
            <a:ext cx="5137593" cy="3350927"/>
          </a:xfrm>
          <a:prstGeom prst="rect">
            <a:avLst/>
          </a:prstGeom>
        </p:spPr>
      </p:pic>
      <p:pic>
        <p:nvPicPr>
          <p:cNvPr id="9" name="Picture 8"/>
          <p:cNvPicPr>
            <a:picLocks noChangeAspect="1"/>
          </p:cNvPicPr>
          <p:nvPr/>
        </p:nvPicPr>
        <p:blipFill>
          <a:blip r:embed="rId3"/>
          <a:stretch>
            <a:fillRect/>
          </a:stretch>
        </p:blipFill>
        <p:spPr>
          <a:xfrm>
            <a:off x="6611097" y="3022161"/>
            <a:ext cx="5070872" cy="2357511"/>
          </a:xfrm>
          <a:prstGeom prst="rect">
            <a:avLst/>
          </a:prstGeom>
        </p:spPr>
      </p:pic>
    </p:spTree>
    <p:extLst>
      <p:ext uri="{BB962C8B-B14F-4D97-AF65-F5344CB8AC3E}">
        <p14:creationId xmlns:p14="http://schemas.microsoft.com/office/powerpoint/2010/main" val="31957368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Content Placeholder 2"/>
          <p:cNvSpPr>
            <a:spLocks noGrp="1"/>
          </p:cNvSpPr>
          <p:nvPr>
            <p:ph idx="1"/>
          </p:nvPr>
        </p:nvSpPr>
        <p:spPr/>
        <p:txBody>
          <a:bodyPr/>
          <a:lstStyle/>
          <a:p>
            <a:r>
              <a:rPr lang="en-US" dirty="0" smtClean="0"/>
              <a:t>Detailed descriptions of compared methods</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25</a:t>
            </a:fld>
            <a:endParaRPr lang="en-US"/>
          </a:p>
        </p:txBody>
      </p:sp>
      <p:sp>
        <p:nvSpPr>
          <p:cNvPr id="7" name="Text Placeholder 6"/>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2"/>
          <a:stretch>
            <a:fillRect/>
          </a:stretch>
        </p:blipFill>
        <p:spPr>
          <a:xfrm>
            <a:off x="1569720" y="1850805"/>
            <a:ext cx="4119368" cy="4431792"/>
          </a:xfrm>
          <a:prstGeom prst="rect">
            <a:avLst/>
          </a:prstGeom>
        </p:spPr>
      </p:pic>
      <p:pic>
        <p:nvPicPr>
          <p:cNvPr id="9" name="Picture 8"/>
          <p:cNvPicPr>
            <a:picLocks noChangeAspect="1"/>
          </p:cNvPicPr>
          <p:nvPr/>
        </p:nvPicPr>
        <p:blipFill>
          <a:blip r:embed="rId3"/>
          <a:stretch>
            <a:fillRect/>
          </a:stretch>
        </p:blipFill>
        <p:spPr>
          <a:xfrm>
            <a:off x="6420608" y="2041731"/>
            <a:ext cx="4055726" cy="4240866"/>
          </a:xfrm>
          <a:prstGeom prst="rect">
            <a:avLst/>
          </a:prstGeom>
        </p:spPr>
      </p:pic>
    </p:spTree>
    <p:extLst>
      <p:ext uri="{BB962C8B-B14F-4D97-AF65-F5344CB8AC3E}">
        <p14:creationId xmlns:p14="http://schemas.microsoft.com/office/powerpoint/2010/main" val="24363230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Introduction</a:t>
            </a:r>
            <a:endParaRPr lang="en-US" dirty="0"/>
          </a:p>
        </p:txBody>
      </p:sp>
      <p:sp>
        <p:nvSpPr>
          <p:cNvPr id="9" name="Text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13842660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FGIR and UFGIR</a:t>
            </a:r>
            <a:endParaRPr lang="en-US" dirty="0"/>
          </a:p>
        </p:txBody>
      </p:sp>
      <p:sp>
        <p:nvSpPr>
          <p:cNvPr id="3" name="Content Placeholder 2"/>
          <p:cNvSpPr>
            <a:spLocks noGrp="1"/>
          </p:cNvSpPr>
          <p:nvPr>
            <p:ph idx="1"/>
          </p:nvPr>
        </p:nvSpPr>
        <p:spPr/>
        <p:txBody>
          <a:bodyPr/>
          <a:lstStyle/>
          <a:p>
            <a:r>
              <a:rPr lang="en-US" dirty="0" smtClean="0"/>
              <a:t>Fine-grained image recognition (FGIR): classify </a:t>
            </a:r>
            <a:r>
              <a:rPr lang="en-US" b="1" dirty="0"/>
              <a:t>sub-categories</a:t>
            </a:r>
            <a:r>
              <a:rPr lang="en-US" dirty="0"/>
              <a:t> from a </a:t>
            </a:r>
            <a:r>
              <a:rPr lang="en-US" b="1" dirty="0"/>
              <a:t>super-category</a:t>
            </a:r>
            <a:r>
              <a:rPr lang="en-US" dirty="0"/>
              <a:t> (e.g., species of birds or car models</a:t>
            </a:r>
            <a:r>
              <a:rPr lang="en-US" dirty="0" smtClean="0"/>
              <a:t>)</a:t>
            </a:r>
          </a:p>
          <a:p>
            <a:pPr lvl="1"/>
            <a:r>
              <a:rPr lang="en-US" dirty="0" smtClean="0"/>
              <a:t>Ultra-fine-grained image recognition (UFGIR): cultivars of a species</a:t>
            </a:r>
            <a:endParaRPr lang="en-US" dirty="0"/>
          </a:p>
          <a:p>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27</a:t>
            </a:fld>
            <a:endParaRPr lang="en-US"/>
          </a:p>
        </p:txBody>
      </p:sp>
      <p:sp>
        <p:nvSpPr>
          <p:cNvPr id="7" name="Text Placeholder 6"/>
          <p:cNvSpPr>
            <a:spLocks noGrp="1"/>
          </p:cNvSpPr>
          <p:nvPr>
            <p:ph type="body" sz="quarter" idx="13"/>
          </p:nvPr>
        </p:nvSpPr>
        <p:spPr/>
        <p:txBody>
          <a:bodyPr/>
          <a:lstStyle/>
          <a:p>
            <a:endParaRPr lang="en-US"/>
          </a:p>
        </p:txBody>
      </p:sp>
      <p:pic>
        <p:nvPicPr>
          <p:cNvPr id="42" name="Picture 41"/>
          <p:cNvPicPr>
            <a:picLocks noChangeAspect="1"/>
          </p:cNvPicPr>
          <p:nvPr/>
        </p:nvPicPr>
        <p:blipFill>
          <a:blip r:embed="rId3"/>
          <a:stretch>
            <a:fillRect/>
          </a:stretch>
        </p:blipFill>
        <p:spPr>
          <a:xfrm>
            <a:off x="1181020" y="2235426"/>
            <a:ext cx="9826220" cy="3983603"/>
          </a:xfrm>
          <a:prstGeom prst="rect">
            <a:avLst/>
          </a:prstGeom>
        </p:spPr>
      </p:pic>
    </p:spTree>
    <p:extLst>
      <p:ext uri="{BB962C8B-B14F-4D97-AF65-F5344CB8AC3E}">
        <p14:creationId xmlns:p14="http://schemas.microsoft.com/office/powerpoint/2010/main" val="27664784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FGIR Applications</a:t>
            </a:r>
            <a:endParaRPr lang="en-US" dirty="0"/>
          </a:p>
        </p:txBody>
      </p:sp>
      <p:sp>
        <p:nvSpPr>
          <p:cNvPr id="3" name="Content Placeholder 2"/>
          <p:cNvSpPr>
            <a:spLocks noGrp="1"/>
          </p:cNvSpPr>
          <p:nvPr>
            <p:ph idx="1"/>
          </p:nvPr>
        </p:nvSpPr>
        <p:spPr/>
        <p:txBody>
          <a:bodyPr/>
          <a:lstStyle/>
          <a:p>
            <a:r>
              <a:rPr lang="en-US" dirty="0" smtClean="0"/>
              <a:t>Agriculture, healthcare, industrial automation</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28</a:t>
            </a:fld>
            <a:endParaRPr lang="en-US"/>
          </a:p>
        </p:txBody>
      </p:sp>
      <p:sp>
        <p:nvSpPr>
          <p:cNvPr id="7" name="Text Placeholder 6"/>
          <p:cNvSpPr>
            <a:spLocks noGrp="1"/>
          </p:cNvSpPr>
          <p:nvPr>
            <p:ph type="body" sz="quarter" idx="13"/>
          </p:nvPr>
        </p:nvSpPr>
        <p:spPr>
          <a:xfrm>
            <a:off x="838200" y="5529943"/>
            <a:ext cx="10514013" cy="917550"/>
          </a:xfrm>
        </p:spPr>
        <p:txBody>
          <a:bodyPr/>
          <a:lstStyle/>
          <a:p>
            <a:r>
              <a:rPr lang="en-US" dirty="0">
                <a:hlinkClick r:id="rId3"/>
              </a:rPr>
              <a:t>https://www.traptic.com/</a:t>
            </a:r>
          </a:p>
          <a:p>
            <a:r>
              <a:rPr lang="en-US" dirty="0">
                <a:hlinkClick r:id="rId3"/>
              </a:rPr>
              <a:t>https://www.viz.ai/</a:t>
            </a:r>
          </a:p>
          <a:p>
            <a:r>
              <a:rPr lang="en-US" dirty="0">
                <a:hlinkClick r:id="rId3"/>
              </a:rPr>
              <a:t>https://www.ien.eu/article/bmw-chooses-inspekto-to-bring-ai-to-the-factory-floor/</a:t>
            </a:r>
            <a:endParaRPr lang="en-US" dirty="0"/>
          </a:p>
          <a:p>
            <a:endParaRPr lang="en-US" dirty="0"/>
          </a:p>
          <a:p>
            <a:endParaRPr lang="en-US" dirty="0"/>
          </a:p>
        </p:txBody>
      </p:sp>
      <p:pic>
        <p:nvPicPr>
          <p:cNvPr id="8" name="Picture 7"/>
          <p:cNvPicPr>
            <a:picLocks noChangeAspect="1"/>
          </p:cNvPicPr>
          <p:nvPr/>
        </p:nvPicPr>
        <p:blipFill>
          <a:blip r:embed="rId4"/>
          <a:stretch>
            <a:fillRect/>
          </a:stretch>
        </p:blipFill>
        <p:spPr>
          <a:xfrm>
            <a:off x="228868" y="3270900"/>
            <a:ext cx="3652945" cy="2128487"/>
          </a:xfrm>
          <a:prstGeom prst="rect">
            <a:avLst/>
          </a:prstGeom>
        </p:spPr>
      </p:pic>
      <p:pic>
        <p:nvPicPr>
          <p:cNvPr id="9" name="Picture 2" descr="BMW Chooses Inspekto to Bring AI to the Factory Flo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534" y="3445018"/>
            <a:ext cx="3350858" cy="22339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a:stretch>
            <a:fillRect/>
          </a:stretch>
        </p:blipFill>
        <p:spPr>
          <a:xfrm>
            <a:off x="4122402" y="3320760"/>
            <a:ext cx="3943455" cy="2482422"/>
          </a:xfrm>
          <a:prstGeom prst="rect">
            <a:avLst/>
          </a:prstGeom>
        </p:spPr>
      </p:pic>
    </p:spTree>
    <p:extLst>
      <p:ext uri="{BB962C8B-B14F-4D97-AF65-F5344CB8AC3E}">
        <p14:creationId xmlns:p14="http://schemas.microsoft.com/office/powerpoint/2010/main" val="1849437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FGIR Challenges</a:t>
            </a:r>
          </a:p>
        </p:txBody>
      </p:sp>
      <p:sp>
        <p:nvSpPr>
          <p:cNvPr id="3" name="Content Placeholder 2"/>
          <p:cNvSpPr>
            <a:spLocks noGrp="1"/>
          </p:cNvSpPr>
          <p:nvPr>
            <p:ph idx="1"/>
          </p:nvPr>
        </p:nvSpPr>
        <p:spPr/>
        <p:txBody>
          <a:bodyPr/>
          <a:lstStyle/>
          <a:p>
            <a:r>
              <a:rPr lang="en-US" b="1" dirty="0"/>
              <a:t>Small</a:t>
            </a:r>
            <a:r>
              <a:rPr lang="en-US" dirty="0"/>
              <a:t> </a:t>
            </a:r>
            <a:r>
              <a:rPr lang="en-US" b="1" dirty="0"/>
              <a:t>inter-class</a:t>
            </a:r>
            <a:r>
              <a:rPr lang="en-US" dirty="0"/>
              <a:t> and </a:t>
            </a:r>
            <a:r>
              <a:rPr lang="en-US" b="1" dirty="0"/>
              <a:t>large intra-class variations</a:t>
            </a:r>
          </a:p>
          <a:p>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29</a:t>
            </a:fld>
            <a:endParaRPr lang="en-US"/>
          </a:p>
        </p:txBody>
      </p:sp>
      <p:sp>
        <p:nvSpPr>
          <p:cNvPr id="7" name="Text Placeholder 6"/>
          <p:cNvSpPr>
            <a:spLocks noGrp="1"/>
          </p:cNvSpPr>
          <p:nvPr>
            <p:ph type="body" sz="quarter" idx="13"/>
          </p:nvPr>
        </p:nvSpPr>
        <p:spPr/>
        <p:txBody>
          <a:bodyPr/>
          <a:lstStyle/>
          <a:p>
            <a:r>
              <a:rPr lang="en-US" dirty="0"/>
              <a:t>Deep Learning for Fine-Grained Image Analysis: A Survey. Wei et al. TPAMI 2022</a:t>
            </a:r>
          </a:p>
          <a:p>
            <a:endParaRPr lang="en-US" dirty="0"/>
          </a:p>
        </p:txBody>
      </p:sp>
      <p:pic>
        <p:nvPicPr>
          <p:cNvPr id="8" name="Picture 7">
            <a:extLst>
              <a:ext uri="{FF2B5EF4-FFF2-40B4-BE49-F238E27FC236}">
                <a16:creationId xmlns:a16="http://schemas.microsoft.com/office/drawing/2014/main" id="{414CA256-18E9-4BF2-B421-7F42F4CD0814}"/>
              </a:ext>
            </a:extLst>
          </p:cNvPr>
          <p:cNvPicPr>
            <a:picLocks noChangeAspect="1"/>
          </p:cNvPicPr>
          <p:nvPr/>
        </p:nvPicPr>
        <p:blipFill>
          <a:blip r:embed="rId2"/>
          <a:stretch>
            <a:fillRect/>
          </a:stretch>
        </p:blipFill>
        <p:spPr>
          <a:xfrm>
            <a:off x="3347884" y="1494401"/>
            <a:ext cx="5497158" cy="4459126"/>
          </a:xfrm>
          <a:prstGeom prst="rect">
            <a:avLst/>
          </a:prstGeom>
        </p:spPr>
      </p:pic>
    </p:spTree>
    <p:extLst>
      <p:ext uri="{BB962C8B-B14F-4D97-AF65-F5344CB8AC3E}">
        <p14:creationId xmlns:p14="http://schemas.microsoft.com/office/powerpoint/2010/main" val="1587378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Paper Sections</a:t>
            </a:r>
            <a:endParaRPr lang="en-US" dirty="0"/>
          </a:p>
        </p:txBody>
      </p:sp>
      <p:sp>
        <p:nvSpPr>
          <p:cNvPr id="9" name="Text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26982155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Backbone </a:t>
            </a:r>
            <a:r>
              <a:rPr lang="en-US" dirty="0" smtClean="0"/>
              <a:t>Importance in FGIR</a:t>
            </a:r>
            <a:endParaRPr lang="en-US" dirty="0"/>
          </a:p>
        </p:txBody>
      </p:sp>
      <p:sp>
        <p:nvSpPr>
          <p:cNvPr id="3" name="Content Placeholder 2"/>
          <p:cNvSpPr>
            <a:spLocks noGrp="1"/>
          </p:cNvSpPr>
          <p:nvPr>
            <p:ph idx="1"/>
          </p:nvPr>
        </p:nvSpPr>
        <p:spPr/>
        <p:txBody>
          <a:bodyPr/>
          <a:lstStyle/>
          <a:p>
            <a:r>
              <a:rPr lang="en-US" dirty="0"/>
              <a:t>FGIR </a:t>
            </a:r>
            <a:r>
              <a:rPr lang="en-US" b="1" dirty="0"/>
              <a:t>performance</a:t>
            </a:r>
            <a:r>
              <a:rPr lang="en-US" dirty="0"/>
              <a:t> (accuracy) is </a:t>
            </a:r>
            <a:r>
              <a:rPr lang="en-US" b="1" dirty="0"/>
              <a:t>driven</a:t>
            </a:r>
            <a:r>
              <a:rPr lang="en-US" dirty="0"/>
              <a:t> by </a:t>
            </a:r>
            <a:r>
              <a:rPr lang="en-US" b="1" dirty="0" smtClean="0"/>
              <a:t>backbone</a:t>
            </a:r>
          </a:p>
          <a:p>
            <a:pPr lvl="1"/>
            <a:r>
              <a:rPr lang="en-US" dirty="0" smtClean="0"/>
              <a:t>Large improvement from transformer-based </a:t>
            </a:r>
            <a:endParaRPr lang="en-US" dirty="0"/>
          </a:p>
          <a:p>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dirty="0"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30</a:t>
            </a:fld>
            <a:endParaRPr lang="en-US"/>
          </a:p>
        </p:txBody>
      </p:sp>
      <p:sp>
        <p:nvSpPr>
          <p:cNvPr id="7" name="Text Placeholder 6"/>
          <p:cNvSpPr>
            <a:spLocks noGrp="1"/>
          </p:cNvSpPr>
          <p:nvPr>
            <p:ph type="body" sz="quarter" idx="13"/>
          </p:nvPr>
        </p:nvSpPr>
        <p:spPr/>
        <p:txBody>
          <a:bodyPr/>
          <a:lstStyle/>
          <a:p>
            <a:r>
              <a:rPr lang="en-US" dirty="0"/>
              <a:t>How to Design Your Fine-Grained Image Recognition System. Rios et al. Work in progress.</a:t>
            </a:r>
          </a:p>
          <a:p>
            <a:endParaRPr lang="en-US" dirty="0"/>
          </a:p>
        </p:txBody>
      </p:sp>
      <p:pic>
        <p:nvPicPr>
          <p:cNvPr id="8" name="Picture 7"/>
          <p:cNvPicPr>
            <a:picLocks noChangeAspect="1"/>
          </p:cNvPicPr>
          <p:nvPr/>
        </p:nvPicPr>
        <p:blipFill>
          <a:blip r:embed="rId3"/>
          <a:stretch>
            <a:fillRect/>
          </a:stretch>
        </p:blipFill>
        <p:spPr>
          <a:xfrm>
            <a:off x="3364992" y="1884582"/>
            <a:ext cx="5458528" cy="4046616"/>
          </a:xfrm>
          <a:prstGeom prst="rect">
            <a:avLst/>
          </a:prstGeom>
        </p:spPr>
      </p:pic>
    </p:spTree>
    <p:extLst>
      <p:ext uri="{BB962C8B-B14F-4D97-AF65-F5344CB8AC3E}">
        <p14:creationId xmlns:p14="http://schemas.microsoft.com/office/powerpoint/2010/main" val="32302178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Trend of Larger Models</a:t>
            </a:r>
          </a:p>
        </p:txBody>
      </p:sp>
      <p:sp>
        <p:nvSpPr>
          <p:cNvPr id="3" name="Content Placeholder 2"/>
          <p:cNvSpPr>
            <a:spLocks noGrp="1"/>
          </p:cNvSpPr>
          <p:nvPr>
            <p:ph idx="1"/>
          </p:nvPr>
        </p:nvSpPr>
        <p:spPr/>
        <p:txBody>
          <a:bodyPr/>
          <a:lstStyle/>
          <a:p>
            <a:r>
              <a:rPr lang="en-US" b="1" dirty="0"/>
              <a:t>Accuracy </a:t>
            </a:r>
            <a:r>
              <a:rPr lang="en-US" dirty="0"/>
              <a:t>is driven by backbone (size)</a:t>
            </a:r>
            <a:endParaRPr lang="en-US" b="1"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dirty="0">
                <a:solidFill>
                  <a:prstClr val="black">
                    <a:tint val="75000"/>
                  </a:prstClr>
                </a:solidFill>
              </a:rPr>
              <a:t>NYCU-NTHU PCS-MIS Lab ERIS Team</a:t>
            </a:r>
          </a:p>
        </p:txBody>
      </p:sp>
      <p:sp>
        <p:nvSpPr>
          <p:cNvPr id="6" name="Slide Number Placeholder 5"/>
          <p:cNvSpPr>
            <a:spLocks noGrp="1"/>
          </p:cNvSpPr>
          <p:nvPr>
            <p:ph type="sldNum" sz="quarter" idx="12"/>
          </p:nvPr>
        </p:nvSpPr>
        <p:spPr/>
        <p:txBody>
          <a:bodyPr/>
          <a:lstStyle/>
          <a:p>
            <a:fld id="{594CEDED-D3EC-4391-9C77-1999D26E6186}" type="slidenum">
              <a:rPr lang="en-US" smtClean="0"/>
              <a:pPr/>
              <a:t>31</a:t>
            </a:fld>
            <a:endParaRPr lang="en-US"/>
          </a:p>
        </p:txBody>
      </p:sp>
      <p:sp>
        <p:nvSpPr>
          <p:cNvPr id="7" name="Text Placeholder 6"/>
          <p:cNvSpPr>
            <a:spLocks noGrp="1"/>
          </p:cNvSpPr>
          <p:nvPr>
            <p:ph type="body" sz="quarter" idx="13"/>
          </p:nvPr>
        </p:nvSpPr>
        <p:spPr/>
        <p:txBody>
          <a:bodyPr/>
          <a:lstStyle/>
          <a:p>
            <a:r>
              <a:rPr lang="en-US" dirty="0"/>
              <a:t>The Computational Limits of Deep Learning. Thompson et al. arXiv 20</a:t>
            </a:r>
          </a:p>
        </p:txBody>
      </p:sp>
      <p:pic>
        <p:nvPicPr>
          <p:cNvPr id="10" name="Picture 9"/>
          <p:cNvPicPr>
            <a:picLocks noChangeAspect="1"/>
          </p:cNvPicPr>
          <p:nvPr/>
        </p:nvPicPr>
        <p:blipFill>
          <a:blip r:embed="rId3"/>
          <a:stretch>
            <a:fillRect/>
          </a:stretch>
        </p:blipFill>
        <p:spPr>
          <a:xfrm>
            <a:off x="2285378" y="1860331"/>
            <a:ext cx="7606401" cy="4083974"/>
          </a:xfrm>
          <a:prstGeom prst="rect">
            <a:avLst/>
          </a:prstGeom>
        </p:spPr>
      </p:pic>
    </p:spTree>
    <p:extLst>
      <p:ext uri="{BB962C8B-B14F-4D97-AF65-F5344CB8AC3E}">
        <p14:creationId xmlns:p14="http://schemas.microsoft.com/office/powerpoint/2010/main" val="6394227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Foundation Models</a:t>
            </a:r>
          </a:p>
        </p:txBody>
      </p:sp>
      <p:sp>
        <p:nvSpPr>
          <p:cNvPr id="3" name="Content Placeholder 2"/>
          <p:cNvSpPr>
            <a:spLocks noGrp="1"/>
          </p:cNvSpPr>
          <p:nvPr>
            <p:ph idx="1"/>
          </p:nvPr>
        </p:nvSpPr>
        <p:spPr/>
        <p:txBody>
          <a:bodyPr/>
          <a:lstStyle/>
          <a:p>
            <a:r>
              <a:rPr lang="en-US" dirty="0"/>
              <a:t>In recent times there’s been a large number of pretrained (PT) foundation models (FM) released</a:t>
            </a:r>
          </a:p>
          <a:p>
            <a:pPr lvl="1"/>
            <a:r>
              <a:rPr lang="en-US" dirty="0"/>
              <a:t>FM: a large model that has been pretrained on a large datasets with a general objective and usually can perform well on a wide variety of tasks</a:t>
            </a:r>
          </a:p>
          <a:p>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dirty="0">
                <a:solidFill>
                  <a:prstClr val="black">
                    <a:tint val="75000"/>
                  </a:prstClr>
                </a:solidFill>
              </a:rPr>
              <a:t>NYCU-NTHU PCS-MIS Lab ERIS Team</a:t>
            </a:r>
          </a:p>
        </p:txBody>
      </p:sp>
      <p:sp>
        <p:nvSpPr>
          <p:cNvPr id="6" name="Slide Number Placeholder 5"/>
          <p:cNvSpPr>
            <a:spLocks noGrp="1"/>
          </p:cNvSpPr>
          <p:nvPr>
            <p:ph type="sldNum" sz="quarter" idx="12"/>
          </p:nvPr>
        </p:nvSpPr>
        <p:spPr/>
        <p:txBody>
          <a:bodyPr/>
          <a:lstStyle/>
          <a:p>
            <a:fld id="{594CEDED-D3EC-4391-9C77-1999D26E6186}" type="slidenum">
              <a:rPr lang="en-US" smtClean="0"/>
              <a:pPr/>
              <a:t>32</a:t>
            </a:fld>
            <a:endParaRPr lang="en-US"/>
          </a:p>
        </p:txBody>
      </p:sp>
      <p:sp>
        <p:nvSpPr>
          <p:cNvPr id="7" name="Text Placeholder 6"/>
          <p:cNvSpPr>
            <a:spLocks noGrp="1"/>
          </p:cNvSpPr>
          <p:nvPr>
            <p:ph type="body" sz="quarter" idx="13"/>
          </p:nvPr>
        </p:nvSpPr>
        <p:spPr/>
        <p:txBody>
          <a:bodyPr/>
          <a:lstStyle/>
          <a:p>
            <a:r>
              <a:rPr lang="en-US" dirty="0">
                <a:hlinkClick r:id="rId2"/>
              </a:rPr>
              <a:t>https://blogs.nvidia.com/blog/what-are-foundation-models/</a:t>
            </a:r>
            <a:endParaRPr lang="en-US" dirty="0"/>
          </a:p>
          <a:p>
            <a:endParaRPr lang="en-US" dirty="0"/>
          </a:p>
        </p:txBody>
      </p:sp>
      <p:pic>
        <p:nvPicPr>
          <p:cNvPr id="8" name="Picture 2" descr="What Are Foundation Models? | NVIDIA Blog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2286" y="2347193"/>
            <a:ext cx="5403687" cy="3693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7309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Take Advantage of These?</a:t>
            </a:r>
          </a:p>
        </p:txBody>
      </p:sp>
      <p:sp>
        <p:nvSpPr>
          <p:cNvPr id="3" name="Content Placeholder 2"/>
          <p:cNvSpPr>
            <a:spLocks noGrp="1"/>
          </p:cNvSpPr>
          <p:nvPr>
            <p:ph idx="1"/>
          </p:nvPr>
        </p:nvSpPr>
        <p:spPr/>
        <p:txBody>
          <a:bodyPr/>
          <a:lstStyle/>
          <a:p>
            <a:r>
              <a:rPr lang="en-US" dirty="0"/>
              <a:t>How to make models more efficient or use them more effectively?</a:t>
            </a:r>
          </a:p>
          <a:p>
            <a:pPr lvl="1"/>
            <a:r>
              <a:rPr lang="en-US" dirty="0"/>
              <a:t>Efficiency: software acceleration (SWA) such as pruning (model/input), quantization, distillation</a:t>
            </a:r>
          </a:p>
          <a:p>
            <a:pPr lvl="1"/>
            <a:r>
              <a:rPr lang="en-US" dirty="0"/>
              <a:t>Effectiveness: SWA &amp; </a:t>
            </a:r>
            <a:r>
              <a:rPr lang="en-US" b="1" dirty="0"/>
              <a:t>parameter-efficient transfer learning (PETL)</a:t>
            </a:r>
          </a:p>
          <a:p>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dirty="0">
                <a:solidFill>
                  <a:prstClr val="black">
                    <a:tint val="75000"/>
                  </a:prstClr>
                </a:solidFill>
              </a:rPr>
              <a:t>NYCU-NTHU PCS-MIS Lab ERIS Team</a:t>
            </a:r>
          </a:p>
        </p:txBody>
      </p:sp>
      <p:sp>
        <p:nvSpPr>
          <p:cNvPr id="6" name="Slide Number Placeholder 5"/>
          <p:cNvSpPr>
            <a:spLocks noGrp="1"/>
          </p:cNvSpPr>
          <p:nvPr>
            <p:ph type="sldNum" sz="quarter" idx="12"/>
          </p:nvPr>
        </p:nvSpPr>
        <p:spPr/>
        <p:txBody>
          <a:bodyPr/>
          <a:lstStyle/>
          <a:p>
            <a:fld id="{594CEDED-D3EC-4391-9C77-1999D26E6186}" type="slidenum">
              <a:rPr lang="en-US" smtClean="0"/>
              <a:pPr/>
              <a:t>33</a:t>
            </a:fld>
            <a:endParaRPr lang="en-US"/>
          </a:p>
        </p:txBody>
      </p:sp>
      <p:sp>
        <p:nvSpPr>
          <p:cNvPr id="7" name="Text Placeholder 6"/>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0025192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8" descr="PDF] Parameter-Efficient Transfer Learning for NLP | Semantic Scholar"/>
          <p:cNvPicPr>
            <a:picLocks noChangeAspect="1" noChangeArrowheads="1"/>
          </p:cNvPicPr>
          <p:nvPr/>
        </p:nvPicPr>
        <p:blipFill rotWithShape="1">
          <a:blip r:embed="rId3">
            <a:extLst>
              <a:ext uri="{28A0092B-C50C-407E-A947-70E740481C1C}">
                <a14:useLocalDpi xmlns:a14="http://schemas.microsoft.com/office/drawing/2010/main" val="0"/>
              </a:ext>
            </a:extLst>
          </a:blip>
          <a:srcRect t="4051"/>
          <a:stretch/>
        </p:blipFill>
        <p:spPr bwMode="auto">
          <a:xfrm>
            <a:off x="7240922" y="3845689"/>
            <a:ext cx="3613073" cy="24701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Parameter-Efficient Transfer Learning</a:t>
            </a:r>
          </a:p>
        </p:txBody>
      </p:sp>
      <p:sp>
        <p:nvSpPr>
          <p:cNvPr id="3" name="Content Placeholder 2"/>
          <p:cNvSpPr>
            <a:spLocks noGrp="1"/>
          </p:cNvSpPr>
          <p:nvPr>
            <p:ph idx="1"/>
          </p:nvPr>
        </p:nvSpPr>
        <p:spPr/>
        <p:txBody>
          <a:bodyPr/>
          <a:lstStyle/>
          <a:p>
            <a:r>
              <a:rPr lang="en-US" dirty="0"/>
              <a:t>Foundation models are very large and have many parameters</a:t>
            </a:r>
          </a:p>
          <a:p>
            <a:pPr lvl="1"/>
            <a:r>
              <a:rPr lang="en-US" dirty="0"/>
              <a:t>Adaptation such as fine-tuning (FT) may be necessary if we want to obtain the absolute best results so fine-tuning becomes an issue</a:t>
            </a:r>
          </a:p>
          <a:p>
            <a:pPr lvl="1"/>
            <a:r>
              <a:rPr lang="en-US" dirty="0"/>
              <a:t>However FT can be very costly specially if we need to FT multiple times</a:t>
            </a:r>
          </a:p>
          <a:p>
            <a:r>
              <a:rPr lang="en-US" dirty="0"/>
              <a:t>PETL is a family of methods that aim to improve the efficiency of transfer learning by reducing the number of parameters that we need to fine tune</a:t>
            </a:r>
          </a:p>
          <a:p>
            <a:pPr lvl="1"/>
            <a:r>
              <a:rPr lang="en-US" dirty="0"/>
              <a:t>Also known as parameter-efficient fine-tuning or delta-tuning</a:t>
            </a:r>
          </a:p>
          <a:p>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dirty="0">
                <a:solidFill>
                  <a:prstClr val="black">
                    <a:tint val="75000"/>
                  </a:prstClr>
                </a:solidFill>
              </a:rPr>
              <a:t>NYCU-NTHU PCS-MIS Lab ERIS Team</a:t>
            </a:r>
          </a:p>
        </p:txBody>
      </p:sp>
      <p:sp>
        <p:nvSpPr>
          <p:cNvPr id="6" name="Slide Number Placeholder 5"/>
          <p:cNvSpPr>
            <a:spLocks noGrp="1"/>
          </p:cNvSpPr>
          <p:nvPr>
            <p:ph type="sldNum" sz="quarter" idx="12"/>
          </p:nvPr>
        </p:nvSpPr>
        <p:spPr/>
        <p:txBody>
          <a:bodyPr/>
          <a:lstStyle/>
          <a:p>
            <a:fld id="{594CEDED-D3EC-4391-9C77-1999D26E6186}" type="slidenum">
              <a:rPr lang="en-US" smtClean="0"/>
              <a:pPr/>
              <a:t>34</a:t>
            </a:fld>
            <a:endParaRPr lang="en-US"/>
          </a:p>
        </p:txBody>
      </p:sp>
      <p:sp>
        <p:nvSpPr>
          <p:cNvPr id="7" name="Text Placeholder 6"/>
          <p:cNvSpPr>
            <a:spLocks noGrp="1"/>
          </p:cNvSpPr>
          <p:nvPr>
            <p:ph type="body" sz="quarter" idx="13"/>
          </p:nvPr>
        </p:nvSpPr>
        <p:spPr/>
        <p:txBody>
          <a:bodyPr/>
          <a:lstStyle/>
          <a:p>
            <a:r>
              <a:rPr lang="en-US" dirty="0"/>
              <a:t>Parameter-Efficient Transfer Learning for NLP</a:t>
            </a:r>
          </a:p>
          <a:p>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8408" y="4532376"/>
            <a:ext cx="1097280" cy="1097280"/>
          </a:xfrm>
          <a:prstGeom prst="rect">
            <a:avLst/>
          </a:prstGeom>
        </p:spPr>
      </p:pic>
      <p:sp>
        <p:nvSpPr>
          <p:cNvPr id="9" name="矩形: 圓角 77">
            <a:extLst>
              <a:ext uri="{FF2B5EF4-FFF2-40B4-BE49-F238E27FC236}">
                <a16:creationId xmlns:a16="http://schemas.microsoft.com/office/drawing/2014/main" id="{7FF86035-A56C-41C4-9977-C1DEB0BDBA85}"/>
              </a:ext>
            </a:extLst>
          </p:cNvPr>
          <p:cNvSpPr/>
          <p:nvPr/>
        </p:nvSpPr>
        <p:spPr>
          <a:xfrm>
            <a:off x="4520526" y="4532376"/>
            <a:ext cx="914400" cy="1097280"/>
          </a:xfrm>
          <a:prstGeom prst="roundRect">
            <a:avLst/>
          </a:prstGeom>
          <a:solidFill>
            <a:srgbClr val="DEF0F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Frozen Feature Encoder ❄️</a:t>
            </a:r>
          </a:p>
        </p:txBody>
      </p:sp>
      <p:sp>
        <p:nvSpPr>
          <p:cNvPr id="10" name="矩形: 圓角 77">
            <a:extLst>
              <a:ext uri="{FF2B5EF4-FFF2-40B4-BE49-F238E27FC236}">
                <a16:creationId xmlns:a16="http://schemas.microsoft.com/office/drawing/2014/main" id="{7FF86035-A56C-41C4-9977-C1DEB0BDBA85}"/>
              </a:ext>
            </a:extLst>
          </p:cNvPr>
          <p:cNvSpPr/>
          <p:nvPr/>
        </p:nvSpPr>
        <p:spPr>
          <a:xfrm>
            <a:off x="5658349" y="4532376"/>
            <a:ext cx="259724" cy="109728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He a d🔥</a:t>
            </a:r>
          </a:p>
        </p:txBody>
      </p:sp>
      <p:sp>
        <p:nvSpPr>
          <p:cNvPr id="11" name="矩形: 圓角 77">
            <a:extLst>
              <a:ext uri="{FF2B5EF4-FFF2-40B4-BE49-F238E27FC236}">
                <a16:creationId xmlns:a16="http://schemas.microsoft.com/office/drawing/2014/main" id="{7FF86035-A56C-41C4-9977-C1DEB0BDBA85}"/>
              </a:ext>
            </a:extLst>
          </p:cNvPr>
          <p:cNvSpPr/>
          <p:nvPr/>
        </p:nvSpPr>
        <p:spPr>
          <a:xfrm>
            <a:off x="2325433" y="4760736"/>
            <a:ext cx="791004" cy="64008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Linear classifier evaluation</a:t>
            </a:r>
          </a:p>
        </p:txBody>
      </p:sp>
      <p:cxnSp>
        <p:nvCxnSpPr>
          <p:cNvPr id="12" name="Straight Arrow Connector 11"/>
          <p:cNvCxnSpPr>
            <a:endCxn id="9" idx="1"/>
          </p:cNvCxnSpPr>
          <p:nvPr/>
        </p:nvCxnSpPr>
        <p:spPr>
          <a:xfrm>
            <a:off x="4301623" y="5080776"/>
            <a:ext cx="218903" cy="2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3"/>
          </p:cNvCxnSpPr>
          <p:nvPr/>
        </p:nvCxnSpPr>
        <p:spPr>
          <a:xfrm flipV="1">
            <a:off x="5434926" y="5080776"/>
            <a:ext cx="223423" cy="2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861300" y="4470400"/>
            <a:ext cx="546100" cy="17145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867650" y="5486400"/>
            <a:ext cx="546100" cy="14960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80750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FGIR Deployment Problems</a:t>
            </a:r>
          </a:p>
        </p:txBody>
      </p:sp>
      <p:sp>
        <p:nvSpPr>
          <p:cNvPr id="3" name="Content Placeholder 2"/>
          <p:cNvSpPr>
            <a:spLocks noGrp="1"/>
          </p:cNvSpPr>
          <p:nvPr>
            <p:ph idx="1"/>
          </p:nvPr>
        </p:nvSpPr>
        <p:spPr>
          <a:xfrm>
            <a:off x="836330" y="981728"/>
            <a:ext cx="10515600" cy="5165072"/>
          </a:xfrm>
        </p:spPr>
        <p:txBody>
          <a:bodyPr/>
          <a:lstStyle/>
          <a:p>
            <a:r>
              <a:rPr lang="en-US" dirty="0"/>
              <a:t>What to do if need to deal with </a:t>
            </a:r>
            <a:r>
              <a:rPr lang="en-US" b="1" dirty="0"/>
              <a:t>N </a:t>
            </a:r>
            <a:r>
              <a:rPr lang="en-US" dirty="0"/>
              <a:t>tasks?</a:t>
            </a:r>
          </a:p>
          <a:p>
            <a:pPr lvl="1"/>
            <a:r>
              <a:rPr lang="en-US" dirty="0"/>
              <a:t>Train </a:t>
            </a:r>
            <a:r>
              <a:rPr lang="en-US" b="1" dirty="0"/>
              <a:t>N</a:t>
            </a:r>
            <a:r>
              <a:rPr lang="en-US" dirty="0"/>
              <a:t> FGIR models specialized on each task</a:t>
            </a:r>
          </a:p>
          <a:p>
            <a:pPr lvl="2"/>
            <a:r>
              <a:rPr lang="en-US" dirty="0"/>
              <a:t>Finetune backbone + FGIR modules for larger datasets can be costly and specially if under constrained resources (embedded / IoT devices)</a:t>
            </a:r>
          </a:p>
          <a:p>
            <a:pPr lvl="2"/>
            <a:r>
              <a:rPr lang="en-US" dirty="0"/>
              <a:t>Each model needs to be stored separately so </a:t>
            </a:r>
            <a:r>
              <a:rPr lang="en-US" b="1" dirty="0"/>
              <a:t>N</a:t>
            </a:r>
            <a:r>
              <a:rPr lang="en-US" dirty="0"/>
              <a:t> the number of parameters further constraining resources</a:t>
            </a:r>
          </a:p>
          <a:p>
            <a:pPr lvl="1"/>
            <a:r>
              <a:rPr lang="en-US" dirty="0"/>
              <a:t>Train </a:t>
            </a:r>
            <a:r>
              <a:rPr lang="en-US" b="1" dirty="0"/>
              <a:t>N</a:t>
            </a:r>
            <a:r>
              <a:rPr lang="en-US" dirty="0"/>
              <a:t> linear classifiers</a:t>
            </a:r>
          </a:p>
          <a:p>
            <a:pPr lvl="2"/>
            <a:r>
              <a:rPr lang="en-US" dirty="0"/>
              <a:t>Linear classifiers are light-weight and training can be done under constrained resources as number of FLOPs and VRAM usage is drastically reduced</a:t>
            </a:r>
          </a:p>
          <a:p>
            <a:pPr lvl="2"/>
            <a:r>
              <a:rPr lang="en-US" dirty="0"/>
              <a:t>There’s limited literature on linear classifier usage for fine-grained, mostly 3 or 4 datasets (Flowers, Pets, iNat)</a:t>
            </a:r>
          </a:p>
          <a:p>
            <a:pPr lvl="2"/>
            <a:r>
              <a:rPr lang="en-US" dirty="0"/>
              <a:t>Gap compared to fine-tuned can vary significantly</a:t>
            </a:r>
          </a:p>
          <a:p>
            <a:pPr lvl="1"/>
            <a:r>
              <a:rPr lang="en-US" dirty="0"/>
              <a:t>Train </a:t>
            </a:r>
            <a:r>
              <a:rPr lang="en-US" b="1" dirty="0"/>
              <a:t>N</a:t>
            </a:r>
            <a:r>
              <a:rPr lang="en-US" dirty="0"/>
              <a:t> FGIR modules for each task on top of a frozen backbone:</a:t>
            </a:r>
          </a:p>
          <a:p>
            <a:pPr lvl="2"/>
            <a:r>
              <a:rPr lang="en-US" dirty="0"/>
              <a:t>Combine advantages of fine-tuning </a:t>
            </a:r>
            <a:r>
              <a:rPr lang="en-US" b="1" dirty="0"/>
              <a:t>N</a:t>
            </a:r>
            <a:r>
              <a:rPr lang="en-US" dirty="0"/>
              <a:t> whole models and linear classifiers</a:t>
            </a:r>
          </a:p>
          <a:p>
            <a:pPr lvl="2"/>
            <a:r>
              <a:rPr lang="en-US" dirty="0"/>
              <a:t>Much lower cost compared to fine-tuning two whole models, higher than linear but should obtain much better performance as the FGIR modules and losses help the model focus on fine-grained differences</a:t>
            </a:r>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dirty="0">
                <a:solidFill>
                  <a:prstClr val="black">
                    <a:tint val="75000"/>
                  </a:prstClr>
                </a:solidFill>
              </a:rPr>
              <a:t>NYCU-NTHU PCS-MIS Lab ERIS Team</a:t>
            </a:r>
          </a:p>
        </p:txBody>
      </p:sp>
      <p:sp>
        <p:nvSpPr>
          <p:cNvPr id="6" name="Slide Number Placeholder 5"/>
          <p:cNvSpPr>
            <a:spLocks noGrp="1"/>
          </p:cNvSpPr>
          <p:nvPr>
            <p:ph type="sldNum" sz="quarter" idx="12"/>
          </p:nvPr>
        </p:nvSpPr>
        <p:spPr/>
        <p:txBody>
          <a:bodyPr/>
          <a:lstStyle/>
          <a:p>
            <a:fld id="{594CEDED-D3EC-4391-9C77-1999D26E6186}" type="slidenum">
              <a:rPr lang="en-US" smtClean="0"/>
              <a:pPr/>
              <a:t>35</a:t>
            </a:fld>
            <a:endParaRPr lang="en-US"/>
          </a:p>
        </p:txBody>
      </p:sp>
    </p:spTree>
    <p:extLst>
      <p:ext uri="{BB962C8B-B14F-4D97-AF65-F5344CB8AC3E}">
        <p14:creationId xmlns:p14="http://schemas.microsoft.com/office/powerpoint/2010/main" val="27958072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 Available Training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t>Few</a:t>
                </a:r>
                <a:r>
                  <a:rPr lang="en-US" dirty="0"/>
                  <a:t> number of training </a:t>
                </a:r>
                <a:r>
                  <a:rPr lang="en-US" b="1" dirty="0"/>
                  <a:t>images</a:t>
                </a:r>
                <a:r>
                  <a:rPr lang="en-US" dirty="0"/>
                  <a:t> compared to </a:t>
                </a:r>
                <a:r>
                  <a:rPr lang="en-US" b="1" dirty="0"/>
                  <a:t>coarse</a:t>
                </a:r>
                <a:r>
                  <a:rPr lang="en-US" dirty="0"/>
                  <a:t> recognition</a:t>
                </a:r>
              </a:p>
              <a:p>
                <a:pPr lvl="1"/>
                <a:r>
                  <a:rPr lang="en-US" dirty="0"/>
                  <a:t>Hundreds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10</m:t>
                        </m:r>
                      </m:e>
                      <m:sup>
                        <m:r>
                          <a:rPr lang="en-US" i="1" dirty="0" smtClean="0">
                            <a:latin typeface="Cambria Math" panose="02040503050406030204" pitchFamily="18" charset="0"/>
                          </a:rPr>
                          <m:t>2</m:t>
                        </m:r>
                      </m:sup>
                    </m:sSup>
                  </m:oMath>
                </a14:m>
                <a:r>
                  <a:rPr lang="en-US" dirty="0"/>
                  <a:t>): Cotton and Soy</a:t>
                </a:r>
              </a:p>
              <a:p>
                <a:pPr lvl="1"/>
                <a:r>
                  <a:rPr lang="en-US" dirty="0"/>
                  <a:t>Thousands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10</m:t>
                        </m:r>
                      </m:e>
                      <m:sup>
                        <m:r>
                          <a:rPr lang="en-US" b="0" i="1" dirty="0" smtClean="0">
                            <a:latin typeface="Cambria Math" panose="02040503050406030204" pitchFamily="18" charset="0"/>
                          </a:rPr>
                          <m:t>3</m:t>
                        </m:r>
                      </m:sup>
                    </m:sSup>
                  </m:oMath>
                </a14:m>
                <a:r>
                  <a:rPr lang="en-US" dirty="0"/>
                  <a:t>): Aircraft, Cars, CUB, Flowers, Pets</a:t>
                </a:r>
              </a:p>
              <a:p>
                <a:pPr lvl="1"/>
                <a:r>
                  <a:rPr lang="en-US" dirty="0"/>
                  <a:t>Ten thousands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10</m:t>
                        </m:r>
                      </m:e>
                      <m:sup>
                        <m:r>
                          <a:rPr lang="en-US" b="0" i="1" dirty="0" smtClean="0">
                            <a:latin typeface="Cambria Math" panose="02040503050406030204" pitchFamily="18" charset="0"/>
                          </a:rPr>
                          <m:t>4</m:t>
                        </m:r>
                      </m:sup>
                    </m:sSup>
                  </m:oMath>
                </a14:m>
                <a:r>
                  <a:rPr lang="en-US" dirty="0"/>
                  <a:t>): Dogs, Food, Moe, NABirds, VegFru</a:t>
                </a:r>
              </a:p>
              <a:p>
                <a:pPr lvl="1"/>
                <a:r>
                  <a:rPr lang="en-US" dirty="0"/>
                  <a:t>Hundred thousands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10</m:t>
                        </m:r>
                      </m:e>
                      <m:sup>
                        <m:r>
                          <a:rPr lang="en-US" b="0" i="1" dirty="0" smtClean="0">
                            <a:latin typeface="Cambria Math" panose="02040503050406030204" pitchFamily="18" charset="0"/>
                          </a:rPr>
                          <m:t>5</m:t>
                        </m:r>
                      </m:sup>
                    </m:sSup>
                  </m:oMath>
                </a14:m>
                <a:r>
                  <a:rPr lang="en-US" dirty="0"/>
                  <a:t>): DAFB and iNat17</a:t>
                </a:r>
              </a:p>
              <a:p>
                <a:pPr lvl="1">
                  <a:spcBef>
                    <a:spcPts val="2400"/>
                  </a:spcBef>
                </a:pPr>
                <a:r>
                  <a:rPr lang="en-US" b="1" dirty="0"/>
                  <a:t>Million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𝟏𝟎</m:t>
                        </m:r>
                      </m:e>
                      <m:sup>
                        <m:r>
                          <a:rPr lang="en-US" b="1" i="1" smtClean="0">
                            <a:latin typeface="Cambria Math" panose="02040503050406030204" pitchFamily="18" charset="0"/>
                          </a:rPr>
                          <m:t>𝟔</m:t>
                        </m:r>
                      </m:sup>
                    </m:sSup>
                  </m:oMath>
                </a14:m>
                <a:r>
                  <a:rPr lang="en-US" b="1" dirty="0"/>
                  <a:t>): ImageNet-1k</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54" t="-1781" r="-92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dirty="0">
                <a:solidFill>
                  <a:prstClr val="black">
                    <a:tint val="75000"/>
                  </a:prstClr>
                </a:solidFill>
              </a:rPr>
              <a:t>NYCU-NTHU PCS-MIS Lab ERIS Team</a:t>
            </a:r>
          </a:p>
        </p:txBody>
      </p:sp>
      <p:sp>
        <p:nvSpPr>
          <p:cNvPr id="6" name="Slide Number Placeholder 5"/>
          <p:cNvSpPr>
            <a:spLocks noGrp="1"/>
          </p:cNvSpPr>
          <p:nvPr>
            <p:ph type="sldNum" sz="quarter" idx="12"/>
          </p:nvPr>
        </p:nvSpPr>
        <p:spPr/>
        <p:txBody>
          <a:bodyPr/>
          <a:lstStyle/>
          <a:p>
            <a:fld id="{594CEDED-D3EC-4391-9C77-1999D26E6186}" type="slidenum">
              <a:rPr lang="en-US" smtClean="0"/>
              <a:pPr/>
              <a:t>36</a:t>
            </a:fld>
            <a:endParaRPr lang="en-US"/>
          </a:p>
        </p:txBody>
      </p:sp>
      <p:pic>
        <p:nvPicPr>
          <p:cNvPr id="8" name="Picture 7">
            <a:extLst>
              <a:ext uri="{FF2B5EF4-FFF2-40B4-BE49-F238E27FC236}">
                <a16:creationId xmlns:a16="http://schemas.microsoft.com/office/drawing/2014/main" id="{6F8197D9-E0DC-40A3-B039-B7A3D4468B69}"/>
              </a:ext>
            </a:extLst>
          </p:cNvPr>
          <p:cNvPicPr>
            <a:picLocks noChangeAspect="1"/>
          </p:cNvPicPr>
          <p:nvPr/>
        </p:nvPicPr>
        <p:blipFill>
          <a:blip r:embed="rId4"/>
          <a:stretch>
            <a:fillRect/>
          </a:stretch>
        </p:blipFill>
        <p:spPr>
          <a:xfrm>
            <a:off x="3064020" y="3451054"/>
            <a:ext cx="6060220" cy="2743974"/>
          </a:xfrm>
          <a:prstGeom prst="rect">
            <a:avLst/>
          </a:prstGeom>
        </p:spPr>
      </p:pic>
    </p:spTree>
    <p:extLst>
      <p:ext uri="{BB962C8B-B14F-4D97-AF65-F5344CB8AC3E}">
        <p14:creationId xmlns:p14="http://schemas.microsoft.com/office/powerpoint/2010/main" val="32175763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Additional Motivation Behind PETL: Scaling</a:t>
            </a:r>
          </a:p>
        </p:txBody>
      </p:sp>
      <p:sp>
        <p:nvSpPr>
          <p:cNvPr id="6" name="Slide Number Placeholder 5"/>
          <p:cNvSpPr>
            <a:spLocks noGrp="1"/>
          </p:cNvSpPr>
          <p:nvPr>
            <p:ph type="sldNum" sz="quarter" idx="4294967295"/>
          </p:nvPr>
        </p:nvSpPr>
        <p:spPr>
          <a:xfrm>
            <a:off x="11460163" y="6480175"/>
            <a:ext cx="731837" cy="365125"/>
          </a:xfrm>
        </p:spPr>
        <p:txBody>
          <a:bodyPr/>
          <a:lstStyle/>
          <a:p>
            <a:fld id="{594CEDED-D3EC-4391-9C77-1999D26E6186}" type="slidenum">
              <a:rPr lang="en-US" smtClean="0"/>
              <a:pPr/>
              <a:t>37</a:t>
            </a:fld>
            <a:endParaRPr lang="en-US"/>
          </a:p>
        </p:txBody>
      </p:sp>
    </p:spTree>
    <p:extLst>
      <p:ext uri="{BB962C8B-B14F-4D97-AF65-F5344CB8AC3E}">
        <p14:creationId xmlns:p14="http://schemas.microsoft.com/office/powerpoint/2010/main" val="16669682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ViT Scaling</a:t>
            </a:r>
          </a:p>
        </p:txBody>
      </p:sp>
      <p:sp>
        <p:nvSpPr>
          <p:cNvPr id="3" name="Content Placeholder 2"/>
          <p:cNvSpPr>
            <a:spLocks noGrp="1"/>
          </p:cNvSpPr>
          <p:nvPr>
            <p:ph idx="1"/>
          </p:nvPr>
        </p:nvSpPr>
        <p:spPr/>
        <p:txBody>
          <a:bodyPr/>
          <a:lstStyle/>
          <a:p>
            <a:pPr lvl="0">
              <a:spcBef>
                <a:spcPts val="0"/>
              </a:spcBef>
              <a:buClr>
                <a:srgbClr val="266F8B"/>
              </a:buClr>
              <a:buSzPts val="2400"/>
              <a:buFont typeface="Arial"/>
              <a:buChar char="•"/>
            </a:pPr>
            <a:r>
              <a:rPr lang="en-US" dirty="0"/>
              <a:t>Predictable scaling according to dataset size, training strategy, training length, model size</a:t>
            </a:r>
          </a:p>
          <a:p>
            <a:pPr lvl="1">
              <a:buSzPts val="2000"/>
            </a:pPr>
            <a:r>
              <a:rPr lang="en-US" dirty="0"/>
              <a:t>Deploy a larger model with linear, FGIR module on top of frozen backbone instead of a fully fine-tuned smaller FGIR model? Accuracy vs cost</a:t>
            </a:r>
          </a:p>
          <a:p>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dirty="0">
                <a:solidFill>
                  <a:prstClr val="black">
                    <a:tint val="75000"/>
                  </a:prstClr>
                </a:solidFill>
              </a:rPr>
              <a:t>NYCU-NTHU PCS-MIS Lab ERIS Team</a:t>
            </a:r>
          </a:p>
        </p:txBody>
      </p:sp>
      <p:sp>
        <p:nvSpPr>
          <p:cNvPr id="6" name="Slide Number Placeholder 5"/>
          <p:cNvSpPr>
            <a:spLocks noGrp="1"/>
          </p:cNvSpPr>
          <p:nvPr>
            <p:ph type="sldNum" sz="quarter" idx="12"/>
          </p:nvPr>
        </p:nvSpPr>
        <p:spPr/>
        <p:txBody>
          <a:bodyPr/>
          <a:lstStyle/>
          <a:p>
            <a:fld id="{594CEDED-D3EC-4391-9C77-1999D26E6186}" type="slidenum">
              <a:rPr lang="en-US" smtClean="0"/>
              <a:pPr/>
              <a:t>38</a:t>
            </a:fld>
            <a:endParaRPr lang="en-US"/>
          </a:p>
        </p:txBody>
      </p:sp>
      <p:sp>
        <p:nvSpPr>
          <p:cNvPr id="7" name="Text Placeholder 6"/>
          <p:cNvSpPr>
            <a:spLocks noGrp="1"/>
          </p:cNvSpPr>
          <p:nvPr>
            <p:ph type="body" sz="quarter" idx="13"/>
          </p:nvPr>
        </p:nvSpPr>
        <p:spPr>
          <a:xfrm>
            <a:off x="838200" y="5770908"/>
            <a:ext cx="10514013" cy="676585"/>
          </a:xfrm>
        </p:spPr>
        <p:txBody>
          <a:bodyPr/>
          <a:lstStyle/>
          <a:p>
            <a:pPr lvl="0">
              <a:spcBef>
                <a:spcPts val="0"/>
              </a:spcBef>
              <a:buSzPts val="1200"/>
            </a:pPr>
            <a:r>
              <a:rPr lang="en-US" dirty="0"/>
              <a:t>Scaling Vision Transformers. Zhai XH / Beyer L. Google. CVPR 22. 348.</a:t>
            </a:r>
          </a:p>
          <a:p>
            <a:pPr lvl="0">
              <a:buSzPts val="1200"/>
            </a:pPr>
            <a:r>
              <a:rPr lang="en-US" dirty="0"/>
              <a:t>FlexiViT: One Model for All Patch Sizes. Beyer L / Pavetic F. Google. arXiv 2022/12. 1.</a:t>
            </a:r>
          </a:p>
          <a:p>
            <a:endParaRPr lang="en-US" dirty="0"/>
          </a:p>
        </p:txBody>
      </p:sp>
      <p:pic>
        <p:nvPicPr>
          <p:cNvPr id="8" name="Google Shape;180;p9"/>
          <p:cNvPicPr preferRelativeResize="0"/>
          <p:nvPr/>
        </p:nvPicPr>
        <p:blipFill rotWithShape="1">
          <a:blip r:embed="rId2">
            <a:alphaModFix/>
          </a:blip>
          <a:srcRect/>
          <a:stretch/>
        </p:blipFill>
        <p:spPr>
          <a:xfrm>
            <a:off x="1033958" y="2931410"/>
            <a:ext cx="4631201" cy="2588024"/>
          </a:xfrm>
          <a:prstGeom prst="rect">
            <a:avLst/>
          </a:prstGeom>
          <a:noFill/>
          <a:ln>
            <a:noFill/>
          </a:ln>
        </p:spPr>
      </p:pic>
      <p:pic>
        <p:nvPicPr>
          <p:cNvPr id="9" name="Google Shape;181;p9"/>
          <p:cNvPicPr preferRelativeResize="0"/>
          <p:nvPr/>
        </p:nvPicPr>
        <p:blipFill rotWithShape="1">
          <a:blip r:embed="rId3">
            <a:alphaModFix/>
          </a:blip>
          <a:srcRect/>
          <a:stretch/>
        </p:blipFill>
        <p:spPr>
          <a:xfrm>
            <a:off x="6769845" y="2582754"/>
            <a:ext cx="4429685" cy="3864739"/>
          </a:xfrm>
          <a:prstGeom prst="rect">
            <a:avLst/>
          </a:prstGeom>
          <a:noFill/>
          <a:ln>
            <a:noFill/>
          </a:ln>
        </p:spPr>
      </p:pic>
    </p:spTree>
    <p:extLst>
      <p:ext uri="{BB962C8B-B14F-4D97-AF65-F5344CB8AC3E}">
        <p14:creationId xmlns:p14="http://schemas.microsoft.com/office/powerpoint/2010/main" val="24330126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Catastrophic Forgetting</a:t>
            </a:r>
          </a:p>
        </p:txBody>
      </p:sp>
      <p:sp>
        <p:nvSpPr>
          <p:cNvPr id="3" name="Content Placeholder 2"/>
          <p:cNvSpPr>
            <a:spLocks noGrp="1"/>
          </p:cNvSpPr>
          <p:nvPr>
            <p:ph idx="1"/>
          </p:nvPr>
        </p:nvSpPr>
        <p:spPr/>
        <p:txBody>
          <a:bodyPr/>
          <a:lstStyle/>
          <a:p>
            <a:pPr lvl="0">
              <a:spcBef>
                <a:spcPts val="0"/>
              </a:spcBef>
              <a:buClr>
                <a:srgbClr val="266F8B"/>
              </a:buClr>
              <a:buSzPts val="2400"/>
              <a:buFont typeface="Arial"/>
              <a:buChar char="•"/>
            </a:pPr>
            <a:r>
              <a:rPr lang="en-US" dirty="0"/>
              <a:t>Forgetting old concepts as new ones are learned</a:t>
            </a:r>
          </a:p>
          <a:p>
            <a:pPr lvl="0">
              <a:buClr>
                <a:srgbClr val="266F8B"/>
              </a:buClr>
              <a:buSzPts val="2400"/>
              <a:buFont typeface="Arial"/>
              <a:buChar char="•"/>
            </a:pPr>
            <a:r>
              <a:rPr lang="en-US" dirty="0"/>
              <a:t>Scaled up models pretrained on large datasets forget less</a:t>
            </a:r>
          </a:p>
          <a:p>
            <a:pPr lvl="0" indent="-76200">
              <a:buClr>
                <a:srgbClr val="266F8B"/>
              </a:buClr>
              <a:buSzPts val="2400"/>
              <a:buNone/>
            </a:pPr>
            <a:endParaRPr lang="en-US" dirty="0"/>
          </a:p>
          <a:p>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dirty="0">
                <a:solidFill>
                  <a:prstClr val="black">
                    <a:tint val="75000"/>
                  </a:prstClr>
                </a:solidFill>
              </a:rPr>
              <a:t>NYCU-NTHU PCS-MIS Lab ERIS Team</a:t>
            </a:r>
          </a:p>
        </p:txBody>
      </p:sp>
      <p:sp>
        <p:nvSpPr>
          <p:cNvPr id="6" name="Slide Number Placeholder 5"/>
          <p:cNvSpPr>
            <a:spLocks noGrp="1"/>
          </p:cNvSpPr>
          <p:nvPr>
            <p:ph type="sldNum" sz="quarter" idx="12"/>
          </p:nvPr>
        </p:nvSpPr>
        <p:spPr/>
        <p:txBody>
          <a:bodyPr/>
          <a:lstStyle/>
          <a:p>
            <a:fld id="{594CEDED-D3EC-4391-9C77-1999D26E6186}" type="slidenum">
              <a:rPr lang="en-US" smtClean="0"/>
              <a:pPr/>
              <a:t>39</a:t>
            </a:fld>
            <a:endParaRPr lang="en-US"/>
          </a:p>
        </p:txBody>
      </p:sp>
      <p:sp>
        <p:nvSpPr>
          <p:cNvPr id="7" name="Text Placeholder 6"/>
          <p:cNvSpPr>
            <a:spLocks noGrp="1"/>
          </p:cNvSpPr>
          <p:nvPr>
            <p:ph type="body" sz="quarter" idx="13"/>
          </p:nvPr>
        </p:nvSpPr>
        <p:spPr>
          <a:xfrm>
            <a:off x="838200" y="5533697"/>
            <a:ext cx="10514013" cy="913796"/>
          </a:xfrm>
        </p:spPr>
        <p:txBody>
          <a:bodyPr/>
          <a:lstStyle/>
          <a:p>
            <a:r>
              <a:rPr lang="en-US" dirty="0"/>
              <a:t>A continual learning survey: Defying forgetting in classification tasks. De Lange M / Tytelaars T. KU Leuven, BE. TPAMI 20. 667</a:t>
            </a:r>
          </a:p>
          <a:p>
            <a:r>
              <a:rPr lang="en-US" dirty="0"/>
              <a:t>Continual Learning Through Synaptic Intelligence. Zenke F / Ganguli. Stanford U, US. ICML 17. 1644.</a:t>
            </a:r>
          </a:p>
          <a:p>
            <a:r>
              <a:rPr lang="en-US" dirty="0"/>
              <a:t>Effect of Model and Pretraining Scale on Catastrophic Forgetting in Neural Networks. Ramasesh V / Dyer E. Google. ICLR 22. 28.</a:t>
            </a:r>
          </a:p>
          <a:p>
            <a:endParaRPr lang="en-US" dirty="0"/>
          </a:p>
        </p:txBody>
      </p:sp>
      <p:pic>
        <p:nvPicPr>
          <p:cNvPr id="8" name="Google Shape;193;p10"/>
          <p:cNvPicPr preferRelativeResize="0"/>
          <p:nvPr/>
        </p:nvPicPr>
        <p:blipFill rotWithShape="1">
          <a:blip r:embed="rId2">
            <a:alphaModFix/>
          </a:blip>
          <a:srcRect/>
          <a:stretch/>
        </p:blipFill>
        <p:spPr>
          <a:xfrm>
            <a:off x="836047" y="2613991"/>
            <a:ext cx="4456434" cy="2462524"/>
          </a:xfrm>
          <a:prstGeom prst="rect">
            <a:avLst/>
          </a:prstGeom>
          <a:noFill/>
          <a:ln>
            <a:noFill/>
          </a:ln>
        </p:spPr>
      </p:pic>
      <p:pic>
        <p:nvPicPr>
          <p:cNvPr id="9" name="Google Shape;194;p10"/>
          <p:cNvPicPr preferRelativeResize="0"/>
          <p:nvPr/>
        </p:nvPicPr>
        <p:blipFill rotWithShape="1">
          <a:blip r:embed="rId3">
            <a:alphaModFix/>
          </a:blip>
          <a:srcRect/>
          <a:stretch/>
        </p:blipFill>
        <p:spPr>
          <a:xfrm>
            <a:off x="5655974" y="1871857"/>
            <a:ext cx="5696098" cy="3464192"/>
          </a:xfrm>
          <a:prstGeom prst="rect">
            <a:avLst/>
          </a:prstGeom>
          <a:noFill/>
          <a:ln>
            <a:noFill/>
          </a:ln>
        </p:spPr>
      </p:pic>
    </p:spTree>
    <p:extLst>
      <p:ext uri="{BB962C8B-B14F-4D97-AF65-F5344CB8AC3E}">
        <p14:creationId xmlns:p14="http://schemas.microsoft.com/office/powerpoint/2010/main" val="37119290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3" name="Content Placeholder 2"/>
          <p:cNvSpPr>
            <a:spLocks noGrp="1"/>
          </p:cNvSpPr>
          <p:nvPr>
            <p:ph idx="1"/>
          </p:nvPr>
        </p:nvSpPr>
        <p:spPr>
          <a:xfrm>
            <a:off x="836330" y="950555"/>
            <a:ext cx="10515600" cy="4789180"/>
          </a:xfrm>
        </p:spPr>
        <p:txBody>
          <a:bodyPr/>
          <a:lstStyle/>
          <a:p>
            <a:r>
              <a:rPr lang="en-US" dirty="0" smtClean="0"/>
              <a:t>UFGIR introduction: definition and challenges</a:t>
            </a:r>
          </a:p>
          <a:p>
            <a:r>
              <a:rPr lang="en-US" dirty="0" smtClean="0"/>
              <a:t>UFGIR methods and issues</a:t>
            </a:r>
          </a:p>
          <a:p>
            <a:r>
              <a:rPr lang="en-US" dirty="0" smtClean="0"/>
              <a:t>Proposed method</a:t>
            </a:r>
          </a:p>
          <a:p>
            <a:r>
              <a:rPr lang="en-US" dirty="0" smtClean="0"/>
              <a:t>Experiment results</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4</a:t>
            </a:fld>
            <a:endParaRPr lang="en-US"/>
          </a:p>
        </p:txBody>
      </p:sp>
      <p:sp>
        <p:nvSpPr>
          <p:cNvPr id="7" name="Text Placeholder 6"/>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4"/>
          <a:stretch>
            <a:fillRect/>
          </a:stretch>
        </p:blipFill>
        <p:spPr>
          <a:xfrm>
            <a:off x="3613948" y="2803987"/>
            <a:ext cx="4960363" cy="3561480"/>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3919343368"/>
              </p:ext>
            </p:extLst>
          </p:nvPr>
        </p:nvGraphicFramePr>
        <p:xfrm>
          <a:off x="10957946" y="5704087"/>
          <a:ext cx="392113" cy="449262"/>
        </p:xfrm>
        <a:graphic>
          <a:graphicData uri="http://schemas.openxmlformats.org/presentationml/2006/ole">
            <mc:AlternateContent xmlns:mc="http://schemas.openxmlformats.org/markup-compatibility/2006">
              <mc:Choice xmlns:v="urn:schemas-microsoft-com:vml" Requires="v">
                <p:oleObj spid="_x0000_s1036" name="Packager Shell Object" showAsIcon="1" r:id="rId5" imgW="392040" imgH="449640" progId="Package">
                  <p:embed/>
                </p:oleObj>
              </mc:Choice>
              <mc:Fallback>
                <p:oleObj name="Packager Shell Object" showAsIcon="1" r:id="rId5" imgW="392040" imgH="449640" progId="Package">
                  <p:embed/>
                  <p:pic>
                    <p:nvPicPr>
                      <p:cNvPr id="0" name=""/>
                      <p:cNvPicPr/>
                      <p:nvPr/>
                    </p:nvPicPr>
                    <p:blipFill>
                      <a:blip r:embed="rId6"/>
                      <a:stretch>
                        <a:fillRect/>
                      </a:stretch>
                    </p:blipFill>
                    <p:spPr>
                      <a:xfrm>
                        <a:off x="10957946" y="5704087"/>
                        <a:ext cx="392113" cy="449262"/>
                      </a:xfrm>
                      <a:prstGeom prst="rect">
                        <a:avLst/>
                      </a:prstGeom>
                    </p:spPr>
                  </p:pic>
                </p:oleObj>
              </mc:Fallback>
            </mc:AlternateContent>
          </a:graphicData>
        </a:graphic>
      </p:graphicFrame>
    </p:spTree>
    <p:extLst>
      <p:ext uri="{BB962C8B-B14F-4D97-AF65-F5344CB8AC3E}">
        <p14:creationId xmlns:p14="http://schemas.microsoft.com/office/powerpoint/2010/main" val="17931578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Related Work</a:t>
            </a:r>
            <a:endParaRPr lang="en-US" dirty="0"/>
          </a:p>
        </p:txBody>
      </p:sp>
      <p:sp>
        <p:nvSpPr>
          <p:cNvPr id="9" name="Text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18733059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 on UFGIR</a:t>
            </a:r>
            <a:endParaRPr lang="en-US" dirty="0"/>
          </a:p>
        </p:txBody>
      </p:sp>
      <p:sp>
        <p:nvSpPr>
          <p:cNvPr id="3" name="Content Placeholder 2"/>
          <p:cNvSpPr>
            <a:spLocks noGrp="1"/>
          </p:cNvSpPr>
          <p:nvPr>
            <p:ph idx="1"/>
          </p:nvPr>
        </p:nvSpPr>
        <p:spPr/>
        <p:txBody>
          <a:bodyPr/>
          <a:lstStyle/>
          <a:p>
            <a:r>
              <a:rPr lang="en-US" dirty="0" smtClean="0"/>
              <a:t>Employ </a:t>
            </a:r>
            <a:r>
              <a:rPr lang="en-US" b="1" dirty="0" smtClean="0"/>
              <a:t>generic</a:t>
            </a:r>
            <a:r>
              <a:rPr lang="en-US" dirty="0" smtClean="0"/>
              <a:t> recognition </a:t>
            </a:r>
            <a:r>
              <a:rPr lang="en-US" b="1" dirty="0" smtClean="0"/>
              <a:t>backbones</a:t>
            </a:r>
            <a:r>
              <a:rPr lang="en-US" dirty="0" smtClean="0"/>
              <a:t> and equip with </a:t>
            </a:r>
            <a:r>
              <a:rPr lang="en-US" b="1" dirty="0" smtClean="0"/>
              <a:t>modules</a:t>
            </a:r>
            <a:r>
              <a:rPr lang="en-US" dirty="0" smtClean="0"/>
              <a:t> to </a:t>
            </a:r>
            <a:r>
              <a:rPr lang="en-US" b="1" dirty="0" smtClean="0"/>
              <a:t>select</a:t>
            </a:r>
            <a:r>
              <a:rPr lang="en-US" dirty="0" smtClean="0"/>
              <a:t> discriminative </a:t>
            </a:r>
            <a:r>
              <a:rPr lang="en-US" b="1" dirty="0" smtClean="0"/>
              <a:t>features</a:t>
            </a:r>
            <a:r>
              <a:rPr lang="en-US" dirty="0" smtClean="0"/>
              <a:t> or </a:t>
            </a:r>
            <a:r>
              <a:rPr lang="en-US" b="1" dirty="0" smtClean="0"/>
              <a:t>loss</a:t>
            </a:r>
            <a:r>
              <a:rPr lang="en-US" dirty="0" smtClean="0"/>
              <a:t> to more </a:t>
            </a:r>
            <a:r>
              <a:rPr lang="en-US" b="1" dirty="0" smtClean="0"/>
              <a:t>effectively</a:t>
            </a:r>
            <a:r>
              <a:rPr lang="en-US" dirty="0" smtClean="0"/>
              <a:t> use </a:t>
            </a:r>
            <a:r>
              <a:rPr lang="en-US" b="1" dirty="0" smtClean="0"/>
              <a:t>fine-grained</a:t>
            </a:r>
            <a:r>
              <a:rPr lang="en-US" dirty="0" smtClean="0"/>
              <a:t> </a:t>
            </a:r>
            <a:r>
              <a:rPr lang="en-US" b="1" dirty="0" smtClean="0"/>
              <a:t>features</a:t>
            </a:r>
          </a:p>
          <a:p>
            <a:pPr lvl="1"/>
            <a:r>
              <a:rPr lang="en-US" dirty="0" smtClean="0"/>
              <a:t>Most methods employ </a:t>
            </a:r>
            <a:r>
              <a:rPr lang="en-US" b="1" dirty="0" smtClean="0"/>
              <a:t>transformer-based</a:t>
            </a:r>
            <a:r>
              <a:rPr lang="en-US" dirty="0" smtClean="0"/>
              <a:t> </a:t>
            </a:r>
            <a:r>
              <a:rPr lang="en-US" b="1" dirty="0" smtClean="0"/>
              <a:t>backbones</a:t>
            </a:r>
            <a:r>
              <a:rPr lang="en-US" dirty="0" smtClean="0"/>
              <a:t> with large </a:t>
            </a:r>
            <a:r>
              <a:rPr lang="en-US" b="1" dirty="0" smtClean="0"/>
              <a:t>cost</a:t>
            </a:r>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41</a:t>
            </a:fld>
            <a:endParaRPr lang="en-US"/>
          </a:p>
        </p:txBody>
      </p:sp>
      <p:sp>
        <p:nvSpPr>
          <p:cNvPr id="7" name="Text Placeholder 6"/>
          <p:cNvSpPr>
            <a:spLocks noGrp="1"/>
          </p:cNvSpPr>
          <p:nvPr>
            <p:ph type="body" sz="quarter" idx="13"/>
          </p:nvPr>
        </p:nvSpPr>
        <p:spPr>
          <a:xfrm>
            <a:off x="838200" y="5803182"/>
            <a:ext cx="10514013" cy="644311"/>
          </a:xfrm>
        </p:spPr>
        <p:txBody>
          <a:bodyPr/>
          <a:lstStyle/>
          <a:p>
            <a:r>
              <a:rPr lang="en-US" dirty="0"/>
              <a:t>Feature Fusion Vision Transformer for Fine-Grained Visual Categorization. Wang J / Gao YS. U of Warwick, UK / Griffith U, AU. BMVC 21. 28.</a:t>
            </a:r>
          </a:p>
          <a:p>
            <a:r>
              <a:rPr lang="en-US" dirty="0"/>
              <a:t>Learning Contrastive Self-Distillation for Ultra-Fine-Grained Visual Categorization Targeting Limited Samples. TCSVT </a:t>
            </a:r>
            <a:r>
              <a:rPr lang="en-US" dirty="0" smtClean="0"/>
              <a:t>24</a:t>
            </a:r>
            <a:endParaRPr lang="en-US" dirty="0"/>
          </a:p>
        </p:txBody>
      </p:sp>
      <p:pic>
        <p:nvPicPr>
          <p:cNvPr id="8" name="Picture 7"/>
          <p:cNvPicPr>
            <a:picLocks noChangeAspect="1"/>
          </p:cNvPicPr>
          <p:nvPr/>
        </p:nvPicPr>
        <p:blipFill rotWithShape="1">
          <a:blip r:embed="rId2"/>
          <a:srcRect l="9071" r="7827" b="32123"/>
          <a:stretch/>
        </p:blipFill>
        <p:spPr>
          <a:xfrm>
            <a:off x="437359" y="2465103"/>
            <a:ext cx="5193792" cy="3168689"/>
          </a:xfrm>
          <a:prstGeom prst="rect">
            <a:avLst/>
          </a:prstGeom>
        </p:spPr>
      </p:pic>
      <p:pic>
        <p:nvPicPr>
          <p:cNvPr id="9" name="Picture 8"/>
          <p:cNvPicPr>
            <a:picLocks noChangeAspect="1"/>
          </p:cNvPicPr>
          <p:nvPr/>
        </p:nvPicPr>
        <p:blipFill>
          <a:blip r:embed="rId3"/>
          <a:stretch>
            <a:fillRect/>
          </a:stretch>
        </p:blipFill>
        <p:spPr>
          <a:xfrm>
            <a:off x="6109370" y="2401661"/>
            <a:ext cx="5720779" cy="3295574"/>
          </a:xfrm>
          <a:prstGeom prst="rect">
            <a:avLst/>
          </a:prstGeom>
        </p:spPr>
      </p:pic>
    </p:spTree>
    <p:extLst>
      <p:ext uri="{BB962C8B-B14F-4D97-AF65-F5344CB8AC3E}">
        <p14:creationId xmlns:p14="http://schemas.microsoft.com/office/powerpoint/2010/main" val="19012481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Method</a:t>
            </a:r>
            <a:endParaRPr lang="en-US" dirty="0"/>
          </a:p>
        </p:txBody>
      </p:sp>
      <p:sp>
        <p:nvSpPr>
          <p:cNvPr id="9" name="Text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839551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43</a:t>
            </a:fld>
            <a:endParaRPr lang="en-US"/>
          </a:p>
        </p:txBody>
      </p:sp>
      <p:sp>
        <p:nvSpPr>
          <p:cNvPr id="7" name="Text Placeholder 6"/>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477710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Down-Sampling Inter-Layer Adapter</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44</a:t>
            </a:fld>
            <a:endParaRPr lang="en-US"/>
          </a:p>
        </p:txBody>
      </p:sp>
      <p:sp>
        <p:nvSpPr>
          <p:cNvPr id="7" name="Text Placeholder 6"/>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220430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Self-Supervised Intermediate Training</a:t>
            </a:r>
            <a:endParaRPr lang="en-US" dirty="0"/>
          </a:p>
        </p:txBody>
      </p:sp>
      <p:sp>
        <p:nvSpPr>
          <p:cNvPr id="3" name="Content Placeholder 2"/>
          <p:cNvSpPr>
            <a:spLocks noGrp="1"/>
          </p:cNvSpPr>
          <p:nvPr>
            <p:ph idx="1"/>
          </p:nvPr>
        </p:nvSpPr>
        <p:spPr/>
        <p:txBody>
          <a:bodyPr/>
          <a:lstStyle/>
          <a:p>
            <a:r>
              <a:rPr lang="en-US" dirty="0" smtClean="0"/>
              <a:t>Leaves dataset: combination of Cotton, SoyAgeing, SoyGene, SoyGlobal, SoyLocal</a:t>
            </a:r>
          </a:p>
          <a:p>
            <a:r>
              <a:rPr lang="en-US" dirty="0" smtClean="0"/>
              <a:t>Parametric Instance Discrimination</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45</a:t>
            </a:fld>
            <a:endParaRPr lang="en-US"/>
          </a:p>
        </p:txBody>
      </p:sp>
      <p:sp>
        <p:nvSpPr>
          <p:cNvPr id="7" name="Text Placeholder 6"/>
          <p:cNvSpPr>
            <a:spLocks noGrp="1"/>
          </p:cNvSpPr>
          <p:nvPr>
            <p:ph type="body" sz="quarter" idx="13"/>
          </p:nvPr>
        </p:nvSpPr>
        <p:spPr>
          <a:xfrm>
            <a:off x="838200" y="5589037"/>
            <a:ext cx="10514013" cy="858456"/>
          </a:xfrm>
        </p:spPr>
        <p:txBody>
          <a:bodyPr/>
          <a:lstStyle/>
          <a:p>
            <a:r>
              <a:rPr lang="en-US" dirty="0"/>
              <a:t>Discriminative unsupervised feature learning with convolutional neural networks. Dosovitskiy A / Brox T. U of Freiburg, DE. NIPS 14.</a:t>
            </a:r>
          </a:p>
          <a:p>
            <a:r>
              <a:rPr lang="en-US" dirty="0"/>
              <a:t>Parametric Instance Classification for Unsupervised Visual Feature Learning. Cao Y / Han H. Microsoft / Tsinghua U, CN. NeurIPS 20. </a:t>
            </a:r>
            <a:endParaRPr lang="en-US" dirty="0" smtClean="0"/>
          </a:p>
          <a:p>
            <a:r>
              <a:rPr lang="en-US" dirty="0" smtClean="0"/>
              <a:t>Training </a:t>
            </a:r>
            <a:r>
              <a:rPr lang="en-US" dirty="0"/>
              <a:t>Vision Transformers with Only </a:t>
            </a:r>
            <a:r>
              <a:rPr lang="en-US" dirty="0" smtClean="0"/>
              <a:t>2040 Images. Cao YH / Wu JX. Nanjing U, CN. ECCV 22.</a:t>
            </a:r>
            <a:endParaRPr lang="en-US" dirty="0"/>
          </a:p>
        </p:txBody>
      </p:sp>
    </p:spTree>
    <p:extLst>
      <p:ext uri="{BB962C8B-B14F-4D97-AF65-F5344CB8AC3E}">
        <p14:creationId xmlns:p14="http://schemas.microsoft.com/office/powerpoint/2010/main" val="35235630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Intermediate Features Contrastive Loss</a:t>
            </a:r>
          </a:p>
        </p:txBody>
      </p:sp>
      <p:sp>
        <p:nvSpPr>
          <p:cNvPr id="3" name="Content Placeholder 2"/>
          <p:cNvSpPr>
            <a:spLocks noGrp="1"/>
          </p:cNvSpPr>
          <p:nvPr>
            <p:ph idx="1"/>
          </p:nvPr>
        </p:nvSpPr>
        <p:spPr>
          <a:xfrm>
            <a:off x="836330" y="897749"/>
            <a:ext cx="10515600" cy="4789180"/>
          </a:xfrm>
        </p:spPr>
        <p:txBody>
          <a:bodyPr/>
          <a:lstStyle/>
          <a:p>
            <a:r>
              <a:rPr lang="en-US" dirty="0"/>
              <a:t>IFACD uses intermediate </a:t>
            </a:r>
            <a:r>
              <a:rPr lang="en-US" b="1" dirty="0"/>
              <a:t>features</a:t>
            </a:r>
            <a:r>
              <a:rPr lang="en-US" dirty="0"/>
              <a:t> from </a:t>
            </a:r>
            <a:r>
              <a:rPr lang="en-US" b="1" dirty="0"/>
              <a:t>teacher</a:t>
            </a:r>
            <a:r>
              <a:rPr lang="en-US" dirty="0"/>
              <a:t> as </a:t>
            </a:r>
            <a:r>
              <a:rPr lang="en-US" b="1" dirty="0"/>
              <a:t>additional</a:t>
            </a:r>
            <a:r>
              <a:rPr lang="en-US" dirty="0"/>
              <a:t> positives for contrastive loss</a:t>
            </a:r>
          </a:p>
          <a:p>
            <a:r>
              <a:rPr lang="en-US" dirty="0"/>
              <a:t>SelfCon uses intermediate features from </a:t>
            </a:r>
            <a:r>
              <a:rPr lang="en-US" b="1" dirty="0"/>
              <a:t>network</a:t>
            </a:r>
            <a:r>
              <a:rPr lang="en-US" dirty="0"/>
              <a:t> as </a:t>
            </a:r>
            <a:r>
              <a:rPr lang="en-US" b="1" dirty="0"/>
              <a:t>additional</a:t>
            </a:r>
            <a:r>
              <a:rPr lang="en-US" dirty="0"/>
              <a:t> positives for contrastive loss (similar to </a:t>
            </a:r>
            <a:r>
              <a:rPr lang="en-US" b="1" dirty="0"/>
              <a:t>Self-Distillation</a:t>
            </a:r>
            <a:r>
              <a:rPr lang="en-US" dirty="0"/>
              <a:t>)</a:t>
            </a:r>
          </a:p>
          <a:p>
            <a:r>
              <a:rPr lang="en-US" dirty="0"/>
              <a:t>Ours uses </a:t>
            </a:r>
            <a:r>
              <a:rPr lang="en-US" b="1" dirty="0"/>
              <a:t>only</a:t>
            </a:r>
            <a:r>
              <a:rPr lang="en-US" dirty="0"/>
              <a:t> intermediate features for contrastive loss</a:t>
            </a:r>
          </a:p>
          <a:p>
            <a:pPr lvl="1"/>
            <a:r>
              <a:rPr lang="en-US" b="1" dirty="0"/>
              <a:t>Lightweight</a:t>
            </a:r>
            <a:r>
              <a:rPr lang="en-US" dirty="0"/>
              <a:t> (bottleneck MLP)</a:t>
            </a:r>
          </a:p>
          <a:p>
            <a:pPr lvl="1"/>
            <a:r>
              <a:rPr lang="en-US" b="1" dirty="0"/>
              <a:t>Augmentations</a:t>
            </a:r>
            <a:r>
              <a:rPr lang="en-US" dirty="0"/>
              <a:t> from </a:t>
            </a:r>
            <a:r>
              <a:rPr lang="en-US" b="1" dirty="0"/>
              <a:t>EADA</a:t>
            </a:r>
            <a:r>
              <a:rPr lang="en-US" dirty="0"/>
              <a:t> are additional positives</a:t>
            </a:r>
          </a:p>
          <a:p>
            <a:pPr lvl="1"/>
            <a:r>
              <a:rPr lang="en-US" dirty="0"/>
              <a:t>Originally planned to include attention pooling but GAP seems to be better</a:t>
            </a:r>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r>
              <a:rPr lang="en-US"/>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46</a:t>
            </a:fld>
            <a:endParaRPr lang="en-US"/>
          </a:p>
        </p:txBody>
      </p:sp>
      <p:pic>
        <p:nvPicPr>
          <p:cNvPr id="8" name="Picture 7">
            <a:extLst>
              <a:ext uri="{FF2B5EF4-FFF2-40B4-BE49-F238E27FC236}">
                <a16:creationId xmlns:a16="http://schemas.microsoft.com/office/drawing/2014/main" id="{F04CECE0-B2E2-4C06-B454-B61ABADE20D3}"/>
              </a:ext>
            </a:extLst>
          </p:cNvPr>
          <p:cNvPicPr>
            <a:picLocks noChangeAspect="1"/>
          </p:cNvPicPr>
          <p:nvPr/>
        </p:nvPicPr>
        <p:blipFill>
          <a:blip r:embed="rId3"/>
          <a:stretch>
            <a:fillRect/>
          </a:stretch>
        </p:blipFill>
        <p:spPr>
          <a:xfrm>
            <a:off x="2087443" y="3872204"/>
            <a:ext cx="2240389" cy="2066072"/>
          </a:xfrm>
          <a:prstGeom prst="rect">
            <a:avLst/>
          </a:prstGeom>
        </p:spPr>
      </p:pic>
      <p:pic>
        <p:nvPicPr>
          <p:cNvPr id="10" name="Picture 9"/>
          <p:cNvPicPr>
            <a:picLocks noChangeAspect="1"/>
          </p:cNvPicPr>
          <p:nvPr/>
        </p:nvPicPr>
        <p:blipFill>
          <a:blip r:embed="rId4"/>
          <a:stretch>
            <a:fillRect/>
          </a:stretch>
        </p:blipFill>
        <p:spPr>
          <a:xfrm>
            <a:off x="7408506" y="3950831"/>
            <a:ext cx="4137080" cy="2252598"/>
          </a:xfrm>
          <a:prstGeom prst="rect">
            <a:avLst/>
          </a:prstGeom>
        </p:spPr>
      </p:pic>
      <p:sp>
        <p:nvSpPr>
          <p:cNvPr id="11" name="Text Placeholder 6"/>
          <p:cNvSpPr>
            <a:spLocks noGrp="1"/>
          </p:cNvSpPr>
          <p:nvPr>
            <p:ph type="body" sz="quarter" idx="13"/>
          </p:nvPr>
        </p:nvSpPr>
        <p:spPr>
          <a:xfrm>
            <a:off x="838200" y="5934269"/>
            <a:ext cx="10514013" cy="513224"/>
          </a:xfrm>
        </p:spPr>
        <p:txBody>
          <a:bodyPr/>
          <a:lstStyle/>
          <a:p>
            <a:r>
              <a:rPr lang="en-US" dirty="0"/>
              <a:t>IFACD: Intermediate Features Augmented Contrastive Distillation. ICLR CSS Workshop 22.</a:t>
            </a:r>
          </a:p>
          <a:p>
            <a:r>
              <a:rPr lang="en-US" dirty="0"/>
              <a:t>Self-Contrastive Learning: Single-Viewed Supervised Contrastive Framework Using Sub-network. Bae SM / Yun SY. KAIST. AAAI 23 (arXiv 21)</a:t>
            </a:r>
          </a:p>
        </p:txBody>
      </p:sp>
    </p:spTree>
    <p:extLst>
      <p:ext uri="{BB962C8B-B14F-4D97-AF65-F5344CB8AC3E}">
        <p14:creationId xmlns:p14="http://schemas.microsoft.com/office/powerpoint/2010/main" val="17244202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329" y="156115"/>
            <a:ext cx="11150555" cy="793339"/>
          </a:xfrm>
        </p:spPr>
        <p:txBody>
          <a:bodyPr>
            <a:normAutofit/>
          </a:bodyPr>
          <a:lstStyle/>
          <a:p>
            <a:r>
              <a:rPr lang="en-US" dirty="0" smtClean="0"/>
              <a:t>Contrastive Loss, SupCon, SelfCon (IFACD)</a:t>
            </a:r>
            <a:endParaRPr lang="en-US" dirty="0"/>
          </a:p>
        </p:txBody>
      </p:sp>
      <p:sp>
        <p:nvSpPr>
          <p:cNvPr id="3" name="Content Placeholder 2"/>
          <p:cNvSpPr>
            <a:spLocks noGrp="1"/>
          </p:cNvSpPr>
          <p:nvPr>
            <p:ph idx="1"/>
          </p:nvPr>
        </p:nvSpPr>
        <p:spPr>
          <a:xfrm>
            <a:off x="836330" y="981728"/>
            <a:ext cx="8044434" cy="4789180"/>
          </a:xfrm>
        </p:spPr>
        <p:txBody>
          <a:bodyPr/>
          <a:lstStyle/>
          <a:p>
            <a:r>
              <a:rPr lang="en-US" dirty="0" smtClean="0"/>
              <a:t>Contrastive aims to pull in positive pairs closer and push negatives pairs far</a:t>
            </a:r>
          </a:p>
          <a:p>
            <a:pPr lvl="1"/>
            <a:r>
              <a:rPr lang="en-US" dirty="0" smtClean="0"/>
              <a:t>Originally positives are two augs of same image</a:t>
            </a:r>
          </a:p>
          <a:p>
            <a:pPr lvl="1"/>
            <a:r>
              <a:rPr lang="en-US" dirty="0" smtClean="0"/>
              <a:t>SupCon extends positives to same class</a:t>
            </a:r>
          </a:p>
          <a:p>
            <a:pPr lvl="1"/>
            <a:r>
              <a:rPr lang="en-US" dirty="0" smtClean="0"/>
              <a:t>SelfCon (and our previous work IFACD) extend positives to intermediate features of a network </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r>
              <a:rPr lang="en-US" smtClean="0"/>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47</a:t>
            </a:fld>
            <a:endParaRPr lang="en-US"/>
          </a:p>
        </p:txBody>
      </p:sp>
      <p:sp>
        <p:nvSpPr>
          <p:cNvPr id="7" name="Text Placeholder 6"/>
          <p:cNvSpPr>
            <a:spLocks noGrp="1"/>
          </p:cNvSpPr>
          <p:nvPr>
            <p:ph type="body" sz="quarter" idx="13"/>
          </p:nvPr>
        </p:nvSpPr>
        <p:spPr>
          <a:xfrm>
            <a:off x="838200" y="5891966"/>
            <a:ext cx="10514013" cy="555527"/>
          </a:xfrm>
        </p:spPr>
        <p:txBody>
          <a:bodyPr/>
          <a:lstStyle/>
          <a:p>
            <a:r>
              <a:rPr lang="en-US" dirty="0">
                <a:hlinkClick r:id="rId2"/>
              </a:rPr>
              <a:t>https://</a:t>
            </a:r>
            <a:r>
              <a:rPr lang="en-US" dirty="0" smtClean="0">
                <a:hlinkClick r:id="rId2"/>
              </a:rPr>
              <a:t>arxiv.org/abs/2004.11362</a:t>
            </a:r>
            <a:endParaRPr lang="en-US" dirty="0" smtClean="0"/>
          </a:p>
          <a:p>
            <a:r>
              <a:rPr lang="en-US" dirty="0">
                <a:hlinkClick r:id="rId3"/>
              </a:rPr>
              <a:t>https://</a:t>
            </a:r>
            <a:r>
              <a:rPr lang="en-US" dirty="0" smtClean="0">
                <a:hlinkClick r:id="rId3"/>
              </a:rPr>
              <a:t>arxiv.org/abs/2106.15499</a:t>
            </a:r>
            <a:endParaRPr lang="en-US" dirty="0" smtClean="0"/>
          </a:p>
          <a:p>
            <a:endParaRPr lang="en-US" dirty="0" smtClean="0"/>
          </a:p>
          <a:p>
            <a:endParaRPr lang="en-US" dirty="0"/>
          </a:p>
        </p:txBody>
      </p:sp>
      <p:pic>
        <p:nvPicPr>
          <p:cNvPr id="8" name="Picture 7"/>
          <p:cNvPicPr>
            <a:picLocks noChangeAspect="1"/>
          </p:cNvPicPr>
          <p:nvPr/>
        </p:nvPicPr>
        <p:blipFill>
          <a:blip r:embed="rId4"/>
          <a:stretch>
            <a:fillRect/>
          </a:stretch>
        </p:blipFill>
        <p:spPr>
          <a:xfrm>
            <a:off x="160093" y="3068847"/>
            <a:ext cx="4889861" cy="906773"/>
          </a:xfrm>
          <a:prstGeom prst="rect">
            <a:avLst/>
          </a:prstGeom>
        </p:spPr>
      </p:pic>
      <p:pic>
        <p:nvPicPr>
          <p:cNvPr id="9" name="Picture 8"/>
          <p:cNvPicPr>
            <a:picLocks noChangeAspect="1"/>
          </p:cNvPicPr>
          <p:nvPr/>
        </p:nvPicPr>
        <p:blipFill>
          <a:blip r:embed="rId5"/>
          <a:stretch>
            <a:fillRect/>
          </a:stretch>
        </p:blipFill>
        <p:spPr>
          <a:xfrm>
            <a:off x="63114" y="3926306"/>
            <a:ext cx="6468321" cy="1914301"/>
          </a:xfrm>
          <a:prstGeom prst="rect">
            <a:avLst/>
          </a:prstGeom>
        </p:spPr>
      </p:pic>
      <p:pic>
        <p:nvPicPr>
          <p:cNvPr id="10" name="Picture 9"/>
          <p:cNvPicPr>
            <a:picLocks noChangeAspect="1"/>
          </p:cNvPicPr>
          <p:nvPr/>
        </p:nvPicPr>
        <p:blipFill>
          <a:blip r:embed="rId6"/>
          <a:stretch>
            <a:fillRect/>
          </a:stretch>
        </p:blipFill>
        <p:spPr>
          <a:xfrm>
            <a:off x="8752744" y="1070512"/>
            <a:ext cx="3234141" cy="5374507"/>
          </a:xfrm>
          <a:prstGeom prst="rect">
            <a:avLst/>
          </a:prstGeom>
        </p:spPr>
      </p:pic>
      <p:pic>
        <p:nvPicPr>
          <p:cNvPr id="2050" name="Picture 2" descr="Review — SimCLR: A Simple Framework for Contrastive Learning of Visual  Representations | by Sik-Ho Tsang | 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73283" y="3199750"/>
            <a:ext cx="1852256" cy="1907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5038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SelfCon Issues</a:t>
            </a:r>
          </a:p>
        </p:txBody>
      </p:sp>
      <p:sp>
        <p:nvSpPr>
          <p:cNvPr id="3" name="Content Placeholder 2"/>
          <p:cNvSpPr>
            <a:spLocks noGrp="1"/>
          </p:cNvSpPr>
          <p:nvPr>
            <p:ph idx="1"/>
          </p:nvPr>
        </p:nvSpPr>
        <p:spPr>
          <a:xfrm>
            <a:off x="836330" y="935073"/>
            <a:ext cx="10515600" cy="4789180"/>
          </a:xfrm>
        </p:spPr>
        <p:txBody>
          <a:bodyPr/>
          <a:lstStyle/>
          <a:p>
            <a:r>
              <a:rPr lang="en-US" dirty="0"/>
              <a:t>Requires </a:t>
            </a:r>
            <a:r>
              <a:rPr lang="en-US" b="1" dirty="0"/>
              <a:t>small</a:t>
            </a:r>
            <a:r>
              <a:rPr lang="en-US" dirty="0"/>
              <a:t> or </a:t>
            </a:r>
            <a:r>
              <a:rPr lang="en-US" b="1" dirty="0"/>
              <a:t>full</a:t>
            </a:r>
            <a:r>
              <a:rPr lang="en-US" dirty="0"/>
              <a:t> </a:t>
            </a:r>
            <a:r>
              <a:rPr lang="en-US" b="1" dirty="0"/>
              <a:t>subnetworks</a:t>
            </a:r>
            <a:r>
              <a:rPr lang="en-US" dirty="0"/>
              <a:t> for intermediate features</a:t>
            </a:r>
          </a:p>
          <a:p>
            <a:pPr lvl="1"/>
            <a:r>
              <a:rPr lang="en-US" dirty="0"/>
              <a:t>ResNet50</a:t>
            </a:r>
          </a:p>
          <a:p>
            <a:pPr lvl="2"/>
            <a:r>
              <a:rPr lang="en-US" dirty="0"/>
              <a:t>23.71 M parameters -&gt; SelfCon requires 1.78x parameters</a:t>
            </a:r>
          </a:p>
          <a:p>
            <a:pPr lvl="2"/>
            <a:r>
              <a:rPr lang="en-US" dirty="0"/>
              <a:t>4.33 GFLOPs -&gt; SelfCon requires 1.29x higher FLOPs</a:t>
            </a:r>
          </a:p>
          <a:p>
            <a:pPr lvl="2"/>
            <a:r>
              <a:rPr lang="en-US" dirty="0"/>
              <a:t>Memory and time are harder to measure as depend on HW but as network is inserted in the </a:t>
            </a:r>
            <a:r>
              <a:rPr lang="en-US" b="1" dirty="0"/>
              <a:t>middle</a:t>
            </a:r>
            <a:r>
              <a:rPr lang="en-US" dirty="0"/>
              <a:t> we can assume it takes an extra half forward pass</a:t>
            </a:r>
          </a:p>
          <a:p>
            <a:pPr lvl="2"/>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r>
              <a:rPr lang="en-US"/>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48</a:t>
            </a:fld>
            <a:endParaRPr lang="en-US"/>
          </a:p>
        </p:txBody>
      </p:sp>
      <p:sp>
        <p:nvSpPr>
          <p:cNvPr id="7" name="Text Placeholder 6"/>
          <p:cNvSpPr>
            <a:spLocks noGrp="1"/>
          </p:cNvSpPr>
          <p:nvPr>
            <p:ph type="body" sz="quarter" idx="13"/>
          </p:nvPr>
        </p:nvSpPr>
        <p:spPr/>
        <p:txBody>
          <a:bodyPr/>
          <a:lstStyle/>
          <a:p>
            <a:r>
              <a:rPr lang="en-US" dirty="0"/>
              <a:t>Self-Contrastive Learning: Single-Viewed Supervised Contrastive Framework Using Sub-network. Bae SM / Yun SY. KAIST. AAAI 23 (arXiv 21)</a:t>
            </a:r>
          </a:p>
          <a:p>
            <a:endParaRPr lang="en-US" dirty="0"/>
          </a:p>
        </p:txBody>
      </p:sp>
      <p:pic>
        <p:nvPicPr>
          <p:cNvPr id="8" name="Picture 7"/>
          <p:cNvPicPr>
            <a:picLocks noChangeAspect="1"/>
          </p:cNvPicPr>
          <p:nvPr/>
        </p:nvPicPr>
        <p:blipFill>
          <a:blip r:embed="rId3"/>
          <a:stretch>
            <a:fillRect/>
          </a:stretch>
        </p:blipFill>
        <p:spPr>
          <a:xfrm>
            <a:off x="6172270" y="2988638"/>
            <a:ext cx="5735458" cy="3112925"/>
          </a:xfrm>
          <a:prstGeom prst="rect">
            <a:avLst/>
          </a:prstGeom>
        </p:spPr>
      </p:pic>
      <p:pic>
        <p:nvPicPr>
          <p:cNvPr id="10" name="Picture 9"/>
          <p:cNvPicPr>
            <a:picLocks noChangeAspect="1"/>
          </p:cNvPicPr>
          <p:nvPr/>
        </p:nvPicPr>
        <p:blipFill>
          <a:blip r:embed="rId4"/>
          <a:stretch>
            <a:fillRect/>
          </a:stretch>
        </p:blipFill>
        <p:spPr>
          <a:xfrm>
            <a:off x="325630" y="4409551"/>
            <a:ext cx="5584186" cy="1708822"/>
          </a:xfrm>
          <a:prstGeom prst="rect">
            <a:avLst/>
          </a:prstGeom>
        </p:spPr>
      </p:pic>
      <p:pic>
        <p:nvPicPr>
          <p:cNvPr id="11" name="Picture 10"/>
          <p:cNvPicPr>
            <a:picLocks noChangeAspect="1"/>
          </p:cNvPicPr>
          <p:nvPr/>
        </p:nvPicPr>
        <p:blipFill>
          <a:blip r:embed="rId5"/>
          <a:stretch>
            <a:fillRect/>
          </a:stretch>
        </p:blipFill>
        <p:spPr>
          <a:xfrm>
            <a:off x="635495" y="2908550"/>
            <a:ext cx="4967316" cy="1491127"/>
          </a:xfrm>
          <a:prstGeom prst="rect">
            <a:avLst/>
          </a:prstGeom>
        </p:spPr>
      </p:pic>
    </p:spTree>
    <p:extLst>
      <p:ext uri="{BB962C8B-B14F-4D97-AF65-F5344CB8AC3E}">
        <p14:creationId xmlns:p14="http://schemas.microsoft.com/office/powerpoint/2010/main" val="20545606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Intermediate Features Augmented Contrastive Loss</a:t>
            </a:r>
            <a:endParaRPr lang="en-US" dirty="0"/>
          </a:p>
        </p:txBody>
      </p:sp>
      <p:sp>
        <p:nvSpPr>
          <p:cNvPr id="3" name="Content Placeholder 2"/>
          <p:cNvSpPr>
            <a:spLocks noGrp="1"/>
          </p:cNvSpPr>
          <p:nvPr>
            <p:ph idx="1"/>
          </p:nvPr>
        </p:nvSpPr>
        <p:spPr>
          <a:xfrm>
            <a:off x="836330" y="981728"/>
            <a:ext cx="10515600" cy="3935505"/>
          </a:xfrm>
        </p:spPr>
        <p:txBody>
          <a:bodyPr/>
          <a:lstStyle/>
          <a:p>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49</a:t>
            </a:fld>
            <a:endParaRPr lang="en-US"/>
          </a:p>
        </p:txBody>
      </p:sp>
      <p:sp>
        <p:nvSpPr>
          <p:cNvPr id="7" name="Text Placeholder 6"/>
          <p:cNvSpPr>
            <a:spLocks noGrp="1"/>
          </p:cNvSpPr>
          <p:nvPr>
            <p:ph type="body" sz="quarter" idx="13"/>
          </p:nvPr>
        </p:nvSpPr>
        <p:spPr>
          <a:xfrm>
            <a:off x="838200" y="5654352"/>
            <a:ext cx="10514013" cy="793142"/>
          </a:xfrm>
        </p:spPr>
        <p:txBody>
          <a:bodyPr/>
          <a:lstStyle/>
          <a:p>
            <a:r>
              <a:rPr lang="en-US" dirty="0"/>
              <a:t>IFACD: Intermediate Features Augmented Contrastive Distillation. ICLR CSS Workshop 22.</a:t>
            </a:r>
          </a:p>
          <a:p>
            <a:r>
              <a:rPr lang="en-US" dirty="0"/>
              <a:t>Self-Contrastive Learning: Single-Viewed Supervised Contrastive Framework Using Sub-network. Bae SM / Yun SY. KAIST. AAAI 23 (arXiv 21)</a:t>
            </a:r>
          </a:p>
        </p:txBody>
      </p:sp>
    </p:spTree>
    <p:extLst>
      <p:ext uri="{BB962C8B-B14F-4D97-AF65-F5344CB8AC3E}">
        <p14:creationId xmlns:p14="http://schemas.microsoft.com/office/powerpoint/2010/main" val="33426111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UFGIR definition, applications and challenges</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5</a:t>
            </a:fld>
            <a:endParaRPr lang="en-US"/>
          </a:p>
        </p:txBody>
      </p:sp>
      <p:sp>
        <p:nvSpPr>
          <p:cNvPr id="7" name="Text Placeholder 6"/>
          <p:cNvSpPr>
            <a:spLocks noGrp="1"/>
          </p:cNvSpPr>
          <p:nvPr>
            <p:ph type="body" sz="quarter" idx="13"/>
          </p:nvPr>
        </p:nvSpPr>
        <p:spPr/>
        <p:txBody>
          <a:bodyPr/>
          <a:lstStyle/>
          <a:p>
            <a:endParaRPr lang="en-US"/>
          </a:p>
        </p:txBody>
      </p:sp>
      <p:pic>
        <p:nvPicPr>
          <p:cNvPr id="9" name="Picture 8"/>
          <p:cNvPicPr>
            <a:picLocks noChangeAspect="1"/>
          </p:cNvPicPr>
          <p:nvPr/>
        </p:nvPicPr>
        <p:blipFill>
          <a:blip r:embed="rId3"/>
          <a:stretch>
            <a:fillRect/>
          </a:stretch>
        </p:blipFill>
        <p:spPr>
          <a:xfrm>
            <a:off x="2414073" y="2271551"/>
            <a:ext cx="7363853" cy="2314898"/>
          </a:xfrm>
          <a:prstGeom prst="rect">
            <a:avLst/>
          </a:prstGeom>
        </p:spPr>
      </p:pic>
    </p:spTree>
    <p:extLst>
      <p:ext uri="{BB962C8B-B14F-4D97-AF65-F5344CB8AC3E}">
        <p14:creationId xmlns:p14="http://schemas.microsoft.com/office/powerpoint/2010/main" val="12549809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Early Attention Data-Aware Data Augmentation</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50</a:t>
            </a:fld>
            <a:endParaRPr lang="en-US"/>
          </a:p>
        </p:txBody>
      </p:sp>
      <p:sp>
        <p:nvSpPr>
          <p:cNvPr id="7" name="Text Placeholder 6"/>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016836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4717" y="3707731"/>
            <a:ext cx="7685314" cy="2758422"/>
          </a:xfrm>
          <a:prstGeom prst="rect">
            <a:avLst/>
          </a:prstGeom>
        </p:spPr>
      </p:pic>
      <p:sp>
        <p:nvSpPr>
          <p:cNvPr id="2" name="Title 1"/>
          <p:cNvSpPr>
            <a:spLocks noGrp="1"/>
          </p:cNvSpPr>
          <p:nvPr>
            <p:ph type="title"/>
          </p:nvPr>
        </p:nvSpPr>
        <p:spPr/>
        <p:txBody>
          <a:bodyPr/>
          <a:lstStyle/>
          <a:p>
            <a:r>
              <a:rPr lang="en-US" dirty="0"/>
              <a:t>Early Attention Data Augmentation</a:t>
            </a:r>
          </a:p>
        </p:txBody>
      </p:sp>
      <p:sp>
        <p:nvSpPr>
          <p:cNvPr id="3" name="Content Placeholder 2"/>
          <p:cNvSpPr>
            <a:spLocks noGrp="1"/>
          </p:cNvSpPr>
          <p:nvPr>
            <p:ph idx="1"/>
          </p:nvPr>
        </p:nvSpPr>
        <p:spPr>
          <a:xfrm>
            <a:off x="836330" y="907084"/>
            <a:ext cx="10515600" cy="4789180"/>
          </a:xfrm>
        </p:spPr>
        <p:txBody>
          <a:bodyPr/>
          <a:lstStyle/>
          <a:p>
            <a:r>
              <a:rPr lang="en-US" dirty="0"/>
              <a:t>Data augmentation based on attention (CAL/WS-DAN inspired)</a:t>
            </a:r>
          </a:p>
          <a:p>
            <a:pPr lvl="1"/>
            <a:r>
              <a:rPr lang="en-US" dirty="0"/>
              <a:t>CAL/WS-DAN use their </a:t>
            </a:r>
            <a:r>
              <a:rPr lang="en-US" b="1" dirty="0"/>
              <a:t>own</a:t>
            </a:r>
            <a:r>
              <a:rPr lang="en-US" dirty="0"/>
              <a:t> </a:t>
            </a:r>
            <a:r>
              <a:rPr lang="en-US" b="1" dirty="0"/>
              <a:t>module </a:t>
            </a:r>
            <a:r>
              <a:rPr lang="en-US" dirty="0"/>
              <a:t>(additional parameters, cost)</a:t>
            </a:r>
            <a:endParaRPr lang="en-US" b="1" dirty="0"/>
          </a:p>
          <a:p>
            <a:pPr lvl="1"/>
            <a:r>
              <a:rPr lang="en-US" dirty="0"/>
              <a:t>Other FGIR ViTs also use attention but accumulate </a:t>
            </a:r>
            <a:r>
              <a:rPr lang="en-US" b="1" dirty="0"/>
              <a:t>all</a:t>
            </a:r>
            <a:r>
              <a:rPr lang="en-US" dirty="0"/>
              <a:t> </a:t>
            </a:r>
            <a:r>
              <a:rPr lang="en-US" b="1" dirty="0"/>
              <a:t>layers</a:t>
            </a:r>
            <a:r>
              <a:rPr lang="en-US" dirty="0"/>
              <a:t> (1-12)</a:t>
            </a:r>
          </a:p>
          <a:p>
            <a:pPr lvl="1">
              <a:spcBef>
                <a:spcPts val="1800"/>
              </a:spcBef>
            </a:pPr>
            <a:r>
              <a:rPr lang="en-US" dirty="0"/>
              <a:t>Ours uses only </a:t>
            </a:r>
            <a:r>
              <a:rPr lang="en-US" b="1" dirty="0"/>
              <a:t>early</a:t>
            </a:r>
            <a:r>
              <a:rPr lang="en-US" dirty="0"/>
              <a:t> </a:t>
            </a:r>
            <a:r>
              <a:rPr lang="en-US" b="1" dirty="0"/>
              <a:t>layers</a:t>
            </a:r>
            <a:r>
              <a:rPr lang="en-US" dirty="0"/>
              <a:t> (either two layers: 3-4, for </a:t>
            </a:r>
            <a:r>
              <a:rPr lang="en-US" b="1" dirty="0"/>
              <a:t>cheap</a:t>
            </a:r>
            <a:r>
              <a:rPr lang="en-US" dirty="0"/>
              <a:t> rollout, or a random mix of the early layers: 1-2, 1-3, 1-4, 2-3, 2-4, 3-4)</a:t>
            </a:r>
          </a:p>
          <a:p>
            <a:pPr lvl="2"/>
            <a:r>
              <a:rPr lang="en-US" dirty="0"/>
              <a:t>77 kFLOPs vs 167 MFLOPs (2167 cheaper)</a:t>
            </a:r>
          </a:p>
          <a:p>
            <a:pPr lvl="2"/>
            <a:r>
              <a:rPr lang="en-US" dirty="0"/>
              <a:t>The second scheme sometimes leads to better results if by itself but not when combined with the other two proposals</a:t>
            </a:r>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r>
              <a:rPr lang="en-US"/>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51</a:t>
            </a:fld>
            <a:endParaRPr lang="en-US"/>
          </a:p>
        </p:txBody>
      </p:sp>
      <p:pic>
        <p:nvPicPr>
          <p:cNvPr id="9" name="Picture 8"/>
          <p:cNvPicPr>
            <a:picLocks noChangeAspect="1"/>
          </p:cNvPicPr>
          <p:nvPr/>
        </p:nvPicPr>
        <p:blipFill>
          <a:blip r:embed="rId4"/>
          <a:stretch>
            <a:fillRect/>
          </a:stretch>
        </p:blipFill>
        <p:spPr>
          <a:xfrm>
            <a:off x="0" y="3781347"/>
            <a:ext cx="4287507" cy="2642301"/>
          </a:xfrm>
          <a:prstGeom prst="rect">
            <a:avLst/>
          </a:prstGeom>
        </p:spPr>
      </p:pic>
    </p:spTree>
    <p:extLst>
      <p:ext uri="{BB962C8B-B14F-4D97-AF65-F5344CB8AC3E}">
        <p14:creationId xmlns:p14="http://schemas.microsoft.com/office/powerpoint/2010/main" val="22723799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Efficient Dual Attention</a:t>
            </a:r>
          </a:p>
        </p:txBody>
      </p:sp>
      <p:sp>
        <p:nvSpPr>
          <p:cNvPr id="3" name="Content Placeholder 2"/>
          <p:cNvSpPr>
            <a:spLocks noGrp="1"/>
          </p:cNvSpPr>
          <p:nvPr>
            <p:ph idx="1"/>
          </p:nvPr>
        </p:nvSpPr>
        <p:spPr/>
        <p:txBody>
          <a:bodyPr/>
          <a:lstStyle/>
          <a:p>
            <a:r>
              <a:rPr lang="en-US" dirty="0"/>
              <a:t>Reduce FLOPs by a factor of sequence length (197 for image size 224 with patch size 16) for two layers</a:t>
            </a:r>
          </a:p>
          <a:p>
            <a:pPr lvl="1"/>
            <a:r>
              <a:rPr lang="en-US" dirty="0"/>
              <a:t>Compared to original rollout with 12 layers it’s reduced by 2167 (L-1*S</a:t>
            </a:r>
            <a:r>
              <a:rPr lang="en-US" dirty="0" smtClean="0"/>
              <a:t>)</a:t>
            </a:r>
          </a:p>
          <a:p>
            <a:pPr lvl="1"/>
            <a:r>
              <a:rPr lang="en-US" dirty="0" smtClean="0"/>
              <a:t>Reduced complexity by a factor of L*S</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r>
              <a:rPr lang="en-US" dirty="0"/>
              <a:t>Edwin Arkel Rios</a:t>
            </a:r>
          </a:p>
        </p:txBody>
      </p:sp>
      <p:sp>
        <p:nvSpPr>
          <p:cNvPr id="6" name="Slide Number Placeholder 5"/>
          <p:cNvSpPr>
            <a:spLocks noGrp="1"/>
          </p:cNvSpPr>
          <p:nvPr>
            <p:ph type="sldNum" sz="quarter" idx="12"/>
          </p:nvPr>
        </p:nvSpPr>
        <p:spPr/>
        <p:txBody>
          <a:bodyPr/>
          <a:lstStyle/>
          <a:p>
            <a:fld id="{594CEDED-D3EC-4391-9C77-1999D26E6186}" type="slidenum">
              <a:rPr lang="en-US" smtClean="0"/>
              <a:pPr/>
              <a:t>52</a:t>
            </a:fld>
            <a:endParaRPr lang="en-US"/>
          </a:p>
        </p:txBody>
      </p:sp>
      <p:sp>
        <p:nvSpPr>
          <p:cNvPr id="7" name="Text Placeholder 6"/>
          <p:cNvSpPr>
            <a:spLocks noGrp="1"/>
          </p:cNvSpPr>
          <p:nvPr>
            <p:ph type="body" sz="quarter" idx="13"/>
          </p:nvPr>
        </p:nvSpPr>
        <p:spPr/>
        <p:txBody>
          <a:bodyPr/>
          <a:lstStyle/>
          <a:p>
            <a:endParaRPr lang="en-US"/>
          </a:p>
        </p:txBody>
      </p:sp>
      <p:pic>
        <p:nvPicPr>
          <p:cNvPr id="9" name="Picture 8"/>
          <p:cNvPicPr>
            <a:picLocks noChangeAspect="1"/>
          </p:cNvPicPr>
          <p:nvPr/>
        </p:nvPicPr>
        <p:blipFill>
          <a:blip r:embed="rId3"/>
          <a:stretch>
            <a:fillRect/>
          </a:stretch>
        </p:blipFill>
        <p:spPr>
          <a:xfrm>
            <a:off x="5942835" y="2954073"/>
            <a:ext cx="6020453" cy="2988466"/>
          </a:xfrm>
          <a:prstGeom prst="rect">
            <a:avLst/>
          </a:prstGeom>
        </p:spPr>
      </p:pic>
      <p:pic>
        <p:nvPicPr>
          <p:cNvPr id="10" name="Picture 9"/>
          <p:cNvPicPr>
            <a:picLocks noChangeAspect="1"/>
          </p:cNvPicPr>
          <p:nvPr/>
        </p:nvPicPr>
        <p:blipFill>
          <a:blip r:embed="rId4"/>
          <a:stretch>
            <a:fillRect/>
          </a:stretch>
        </p:blipFill>
        <p:spPr>
          <a:xfrm>
            <a:off x="96934" y="2469967"/>
            <a:ext cx="5845901" cy="3956677"/>
          </a:xfrm>
          <a:prstGeom prst="rect">
            <a:avLst/>
          </a:prstGeom>
        </p:spPr>
      </p:pic>
    </p:spTree>
    <p:extLst>
      <p:ext uri="{BB962C8B-B14F-4D97-AF65-F5344CB8AC3E}">
        <p14:creationId xmlns:p14="http://schemas.microsoft.com/office/powerpoint/2010/main" val="26349052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Experiment Methodology</a:t>
            </a:r>
            <a:endParaRPr lang="en-US" dirty="0"/>
          </a:p>
        </p:txBody>
      </p:sp>
      <p:sp>
        <p:nvSpPr>
          <p:cNvPr id="9" name="Text Placeholder 8"/>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2326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Methodology</a:t>
            </a:r>
            <a:endParaRPr lang="en-US" dirty="0"/>
          </a:p>
        </p:txBody>
      </p:sp>
      <p:sp>
        <p:nvSpPr>
          <p:cNvPr id="3" name="Content Placeholder 2"/>
          <p:cNvSpPr>
            <a:spLocks noGrp="1"/>
          </p:cNvSpPr>
          <p:nvPr>
            <p:ph idx="1"/>
          </p:nvPr>
        </p:nvSpPr>
        <p:spPr>
          <a:xfrm>
            <a:off x="836330" y="981728"/>
            <a:ext cx="11050870" cy="4789180"/>
          </a:xfrm>
        </p:spPr>
        <p:txBody>
          <a:bodyPr/>
          <a:lstStyle/>
          <a:p>
            <a:r>
              <a:rPr lang="en-US" dirty="0" smtClean="0"/>
              <a:t>5 UFGIR datasets (Cotton, SoyAgeing, SoyGene, SoyGlobal, SoyLoc)</a:t>
            </a:r>
          </a:p>
          <a:p>
            <a:pPr lvl="1"/>
            <a:r>
              <a:rPr lang="en-US" dirty="0" smtClean="0"/>
              <a:t>Report top-1 accuracy mean of 3 random seeds</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54</a:t>
            </a:fld>
            <a:endParaRPr lang="en-US"/>
          </a:p>
        </p:txBody>
      </p:sp>
      <p:sp>
        <p:nvSpPr>
          <p:cNvPr id="7" name="Text Placeholder 6"/>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2185" y="2721872"/>
            <a:ext cx="10343889" cy="1308892"/>
          </a:xfrm>
          <a:prstGeom prst="rect">
            <a:avLst/>
          </a:prstGeom>
        </p:spPr>
      </p:pic>
    </p:spTree>
    <p:extLst>
      <p:ext uri="{BB962C8B-B14F-4D97-AF65-F5344CB8AC3E}">
        <p14:creationId xmlns:p14="http://schemas.microsoft.com/office/powerpoint/2010/main" val="27406074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Methodology</a:t>
            </a:r>
            <a:endParaRPr lang="en-US" dirty="0"/>
          </a:p>
        </p:txBody>
      </p:sp>
      <p:sp>
        <p:nvSpPr>
          <p:cNvPr id="3" name="Content Placeholder 2"/>
          <p:cNvSpPr>
            <a:spLocks noGrp="1"/>
          </p:cNvSpPr>
          <p:nvPr>
            <p:ph idx="1"/>
          </p:nvPr>
        </p:nvSpPr>
        <p:spPr>
          <a:xfrm>
            <a:off x="836330" y="981727"/>
            <a:ext cx="10515600" cy="5498039"/>
          </a:xfrm>
        </p:spPr>
        <p:txBody>
          <a:bodyPr>
            <a:normAutofit lnSpcReduction="10000"/>
          </a:bodyPr>
          <a:lstStyle/>
          <a:p>
            <a:r>
              <a:rPr lang="en-US" dirty="0" smtClean="0"/>
              <a:t>Optimizer: AdamW</a:t>
            </a:r>
          </a:p>
          <a:p>
            <a:r>
              <a:rPr lang="en-US" dirty="0" smtClean="0"/>
              <a:t>Weight decay: 0.05</a:t>
            </a:r>
          </a:p>
          <a:p>
            <a:r>
              <a:rPr lang="en-US" dirty="0" smtClean="0"/>
              <a:t>Batch size: 32</a:t>
            </a:r>
          </a:p>
          <a:p>
            <a:r>
              <a:rPr lang="en-US" dirty="0" smtClean="0"/>
              <a:t>Image sizes: 224, 448</a:t>
            </a:r>
          </a:p>
          <a:p>
            <a:r>
              <a:rPr lang="en-US" dirty="0" smtClean="0"/>
              <a:t>Backbones: 9 in total (all ViT B-16 architecture)</a:t>
            </a:r>
          </a:p>
          <a:p>
            <a:pPr lvl="1"/>
            <a:r>
              <a:rPr lang="en-US" dirty="0" smtClean="0"/>
              <a:t>ViT, DeiT, DeiT3 (IN1k &amp; IN21k), MIIL, MoCov3, DINO, MAE, CLIP LAION</a:t>
            </a:r>
          </a:p>
          <a:p>
            <a:r>
              <a:rPr lang="en-US" dirty="0" smtClean="0"/>
              <a:t>TR methods:</a:t>
            </a:r>
          </a:p>
          <a:p>
            <a:pPr lvl="1"/>
            <a:r>
              <a:rPr lang="en-US" dirty="0"/>
              <a:t>B</a:t>
            </a:r>
            <a:r>
              <a:rPr lang="en-US" dirty="0" smtClean="0"/>
              <a:t>aseline (no TR)</a:t>
            </a:r>
          </a:p>
          <a:p>
            <a:pPr lvl="1"/>
            <a:r>
              <a:rPr lang="en-US" dirty="0" smtClean="0"/>
              <a:t>Static pruning: EViT, DynamicViT</a:t>
            </a:r>
            <a:endParaRPr lang="en-US" dirty="0"/>
          </a:p>
          <a:p>
            <a:pPr lvl="1"/>
            <a:r>
              <a:rPr lang="en-US" dirty="0" smtClean="0"/>
              <a:t>Dynamic pruning: ATS</a:t>
            </a:r>
          </a:p>
          <a:p>
            <a:pPr lvl="1"/>
            <a:r>
              <a:rPr lang="en-US" dirty="0" smtClean="0"/>
              <a:t>Soft merging: SiT, PatchMerger</a:t>
            </a:r>
          </a:p>
          <a:p>
            <a:pPr lvl="1"/>
            <a:r>
              <a:rPr lang="en-US" dirty="0" smtClean="0"/>
              <a:t>Hard merging: DPCKNN, ToMe </a:t>
            </a:r>
          </a:p>
          <a:p>
            <a:r>
              <a:rPr lang="en-US" dirty="0"/>
              <a:t>Keep rates: 10, 25, 50, 70, 100%</a:t>
            </a:r>
          </a:p>
          <a:p>
            <a:r>
              <a:rPr lang="en-US" dirty="0" smtClean="0"/>
              <a:t>Reduction at 4</a:t>
            </a:r>
            <a:r>
              <a:rPr lang="en-US" baseline="30000" dirty="0" smtClean="0"/>
              <a:t>th</a:t>
            </a:r>
            <a:r>
              <a:rPr lang="en-US" dirty="0" smtClean="0"/>
              <a:t>, 7</a:t>
            </a:r>
            <a:r>
              <a:rPr lang="en-US" baseline="30000" dirty="0" smtClean="0"/>
              <a:t>th</a:t>
            </a:r>
            <a:r>
              <a:rPr lang="en-US" dirty="0" smtClean="0"/>
              <a:t>, 10</a:t>
            </a:r>
            <a:r>
              <a:rPr lang="en-US" baseline="30000" dirty="0" smtClean="0"/>
              <a:t>th</a:t>
            </a:r>
            <a:r>
              <a:rPr lang="en-US" dirty="0" smtClean="0"/>
              <a:t> layers</a:t>
            </a:r>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55</a:t>
            </a:fld>
            <a:endParaRPr lang="en-US"/>
          </a:p>
        </p:txBody>
      </p:sp>
    </p:spTree>
    <p:extLst>
      <p:ext uri="{BB962C8B-B14F-4D97-AF65-F5344CB8AC3E}">
        <p14:creationId xmlns:p14="http://schemas.microsoft.com/office/powerpoint/2010/main" val="35169304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Results</a:t>
            </a:r>
            <a:endParaRPr lang="en-US" dirty="0"/>
          </a:p>
        </p:txBody>
      </p:sp>
      <p:sp>
        <p:nvSpPr>
          <p:cNvPr id="9" name="Text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24173148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Table: our method vs SotA in PETL, PEFGIR, and FGIR</a:t>
            </a:r>
          </a:p>
          <a:p>
            <a:pPr lvl="1"/>
            <a:r>
              <a:rPr lang="en-US" dirty="0" smtClean="0"/>
              <a:t>Image size 224</a:t>
            </a:r>
          </a:p>
          <a:p>
            <a:pPr lvl="1"/>
            <a:r>
              <a:rPr lang="en-US" dirty="0" smtClean="0"/>
              <a:t>Image size 448</a:t>
            </a:r>
          </a:p>
          <a:p>
            <a:pPr lvl="1"/>
            <a:r>
              <a:rPr lang="en-US" dirty="0" smtClean="0"/>
              <a:t>Include parameters and FLOPs</a:t>
            </a:r>
          </a:p>
          <a:p>
            <a:r>
              <a:rPr lang="en-US" dirty="0" smtClean="0"/>
              <a:t>Ablation on components</a:t>
            </a:r>
          </a:p>
          <a:p>
            <a:r>
              <a:rPr lang="en-US" dirty="0" smtClean="0"/>
              <a:t>Ablation on DS Conv initialization importance (cite ControlNet's zero convolution)</a:t>
            </a:r>
          </a:p>
          <a:p>
            <a:r>
              <a:rPr lang="en-US" dirty="0" smtClean="0"/>
              <a:t>Ablation with B-32 backbone or larger (L-16/L-32) or other pretraining strategies (DeiT 3, CLIP)</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57</a:t>
            </a:fld>
            <a:endParaRPr lang="en-US"/>
          </a:p>
        </p:txBody>
      </p:sp>
      <p:sp>
        <p:nvSpPr>
          <p:cNvPr id="7" name="Text Placeholder 6"/>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572272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Conclusion</a:t>
            </a:r>
            <a:endParaRPr lang="en-US" dirty="0"/>
          </a:p>
        </p:txBody>
      </p:sp>
      <p:sp>
        <p:nvSpPr>
          <p:cNvPr id="9" name="Text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37827969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b="1" dirty="0"/>
              <a:t>Plug-and-play</a:t>
            </a:r>
            <a:r>
              <a:rPr lang="en-US" dirty="0"/>
              <a:t> modules (CLA &amp; CLC) to </a:t>
            </a:r>
            <a:r>
              <a:rPr lang="en-US" b="1" dirty="0"/>
              <a:t>improve</a:t>
            </a:r>
            <a:r>
              <a:rPr lang="en-US" dirty="0"/>
              <a:t> </a:t>
            </a:r>
            <a:r>
              <a:rPr lang="en-US" b="1" dirty="0"/>
              <a:t>performance</a:t>
            </a:r>
            <a:r>
              <a:rPr lang="en-US" dirty="0"/>
              <a:t> of token reduction in UFGIR across a </a:t>
            </a:r>
            <a:r>
              <a:rPr lang="en-US" b="1" dirty="0"/>
              <a:t>wide</a:t>
            </a:r>
            <a:r>
              <a:rPr lang="en-US" dirty="0"/>
              <a:t> </a:t>
            </a:r>
            <a:r>
              <a:rPr lang="en-US" b="1" dirty="0"/>
              <a:t>variety</a:t>
            </a:r>
            <a:r>
              <a:rPr lang="en-US" dirty="0"/>
              <a:t> of </a:t>
            </a:r>
            <a:r>
              <a:rPr lang="en-US" b="1" dirty="0"/>
              <a:t>settings</a:t>
            </a:r>
          </a:p>
          <a:p>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59</a:t>
            </a:fld>
            <a:endParaRPr lang="en-US"/>
          </a:p>
        </p:txBody>
      </p:sp>
      <p:sp>
        <p:nvSpPr>
          <p:cNvPr id="7" name="Text Placeholder 6"/>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80175" y="2243111"/>
            <a:ext cx="5571755" cy="3560071"/>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330" y="2468880"/>
            <a:ext cx="3904434" cy="3330153"/>
          </a:xfrm>
          <a:prstGeom prst="rect">
            <a:avLst/>
          </a:prstGeom>
        </p:spPr>
      </p:pic>
    </p:spTree>
    <p:extLst>
      <p:ext uri="{BB962C8B-B14F-4D97-AF65-F5344CB8AC3E}">
        <p14:creationId xmlns:p14="http://schemas.microsoft.com/office/powerpoint/2010/main" val="14346927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UFGIR methods: backbones (ViT-based) + modules and losses</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6</a:t>
            </a:fld>
            <a:endParaRPr lang="en-US"/>
          </a:p>
        </p:txBody>
      </p:sp>
      <p:sp>
        <p:nvSpPr>
          <p:cNvPr id="7" name="Text Placeholder 6"/>
          <p:cNvSpPr>
            <a:spLocks noGrp="1"/>
          </p:cNvSpPr>
          <p:nvPr>
            <p:ph type="body" sz="quarter" idx="13"/>
          </p:nvPr>
        </p:nvSpPr>
        <p:spPr/>
        <p:txBody>
          <a:bodyPr/>
          <a:lstStyle/>
          <a:p>
            <a:endParaRPr lang="en-US"/>
          </a:p>
        </p:txBody>
      </p:sp>
      <p:pic>
        <p:nvPicPr>
          <p:cNvPr id="9" name="Picture 8"/>
          <p:cNvPicPr>
            <a:picLocks noChangeAspect="1"/>
          </p:cNvPicPr>
          <p:nvPr/>
        </p:nvPicPr>
        <p:blipFill>
          <a:blip r:embed="rId3"/>
          <a:stretch>
            <a:fillRect/>
          </a:stretch>
        </p:blipFill>
        <p:spPr>
          <a:xfrm>
            <a:off x="2428363" y="2914578"/>
            <a:ext cx="7335274" cy="1028844"/>
          </a:xfrm>
          <a:prstGeom prst="rect">
            <a:avLst/>
          </a:prstGeom>
        </p:spPr>
      </p:pic>
      <p:pic>
        <p:nvPicPr>
          <p:cNvPr id="10" name="Picture 9"/>
          <p:cNvPicPr>
            <a:picLocks noChangeAspect="1"/>
          </p:cNvPicPr>
          <p:nvPr/>
        </p:nvPicPr>
        <p:blipFill>
          <a:blip r:embed="rId4"/>
          <a:stretch>
            <a:fillRect/>
          </a:stretch>
        </p:blipFill>
        <p:spPr>
          <a:xfrm>
            <a:off x="2437890" y="3790215"/>
            <a:ext cx="7325747" cy="1066949"/>
          </a:xfrm>
          <a:prstGeom prst="rect">
            <a:avLst/>
          </a:prstGeom>
        </p:spPr>
      </p:pic>
    </p:spTree>
    <p:extLst>
      <p:ext uri="{BB962C8B-B14F-4D97-AF65-F5344CB8AC3E}">
        <p14:creationId xmlns:p14="http://schemas.microsoft.com/office/powerpoint/2010/main" val="2287856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Appendix</a:t>
            </a:r>
            <a:endParaRPr lang="en-US" dirty="0"/>
          </a:p>
        </p:txBody>
      </p:sp>
      <p:sp>
        <p:nvSpPr>
          <p:cNvPr id="9" name="Text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12122188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Papers on UFGIR</a:t>
            </a:r>
          </a:p>
        </p:txBody>
      </p:sp>
      <p:sp>
        <p:nvSpPr>
          <p:cNvPr id="3" name="Content Placeholder 2"/>
          <p:cNvSpPr>
            <a:spLocks noGrp="1"/>
          </p:cNvSpPr>
          <p:nvPr>
            <p:ph idx="1"/>
          </p:nvPr>
        </p:nvSpPr>
        <p:spPr/>
        <p:txBody>
          <a:bodyPr>
            <a:normAutofit fontScale="77500" lnSpcReduction="20000"/>
          </a:bodyPr>
          <a:lstStyle/>
          <a:p>
            <a:r>
              <a:rPr lang="en-US" dirty="0"/>
              <a:t>Benchmark Platform for Ultra-Fine-Grained Visual Categorization Beyond Human Performance. Yu XQ / Xiong SW. Griffith U, AU / Wuhan U of T, CN. ICCV 21</a:t>
            </a:r>
          </a:p>
          <a:p>
            <a:r>
              <a:rPr lang="en-US" dirty="0"/>
              <a:t>MaskCOV: A random mask covariance network for ultra-fine-grained visual categorization. Yu XH / Xiong SW. Griffith U, AU / Wuhan U of T, CN. Pattern Recognition 21.</a:t>
            </a:r>
          </a:p>
          <a:p>
            <a:r>
              <a:rPr lang="en-US" dirty="0"/>
              <a:t>Feature Fusion Vision Transformer for Fine-Grained Visual Categorization. Wang J / Yu XH / Gao YS. U of Warwick, UK / Griffith U, AU. BMVC 21.</a:t>
            </a:r>
          </a:p>
          <a:p>
            <a:r>
              <a:rPr lang="en-US" dirty="0"/>
              <a:t>SPARE: Self-supervised part erasing for ultra-fine-grained visual categorization. Yu XH / Gao YS. Griffith U, AU / U of Adelaide, AU. Pattern Recognition 22.</a:t>
            </a:r>
          </a:p>
          <a:p>
            <a:r>
              <a:rPr lang="en-US" dirty="0"/>
              <a:t>SSFE-Net: Self-Supervised Feature Enhancement for Ultra-Fine-Grained Few-Shot Class Incremental Learning. WACV 23 (look at motivation / related only)</a:t>
            </a:r>
          </a:p>
          <a:p>
            <a:r>
              <a:rPr lang="en-US" dirty="0"/>
              <a:t>Mix-ViT: Mixing attentive vision transformer for ultra-fine-grainedvisual categorization. Yu XH / Gao YS. Griffith U, AU. Pattern Recognition 2023.</a:t>
            </a:r>
          </a:p>
          <a:p>
            <a:r>
              <a:rPr lang="en-US" dirty="0"/>
              <a:t>CLE-ViT: Contrastive Learning Encoded Transformer for Ultra-Fine-Grained Visual Categorization. IJCAI 23.</a:t>
            </a:r>
          </a:p>
          <a:p>
            <a:r>
              <a:rPr lang="en-US" dirty="0"/>
              <a:t>Learning Contrastive Self-Distillation for Ultra-Fine-Grained Visual Categorization Targeting Limited Samples. TCSVT 24</a:t>
            </a:r>
          </a:p>
          <a:p>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61</a:t>
            </a:fld>
            <a:endParaRPr lang="en-US"/>
          </a:p>
        </p:txBody>
      </p:sp>
      <p:sp>
        <p:nvSpPr>
          <p:cNvPr id="7" name="Text Placeholder 6"/>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1674545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Intermediate Features in FGIR</a:t>
            </a:r>
          </a:p>
        </p:txBody>
      </p:sp>
      <p:sp>
        <p:nvSpPr>
          <p:cNvPr id="3" name="Content Placeholder 2"/>
          <p:cNvSpPr>
            <a:spLocks noGrp="1"/>
          </p:cNvSpPr>
          <p:nvPr>
            <p:ph idx="1"/>
          </p:nvPr>
        </p:nvSpPr>
        <p:spPr/>
        <p:txBody>
          <a:bodyPr>
            <a:normAutofit fontScale="32500" lnSpcReduction="20000"/>
          </a:bodyPr>
          <a:lstStyle/>
          <a:p>
            <a:r>
              <a:rPr lang="en-US" dirty="0"/>
              <a:t>Bilinear CNN Models for Fine-grained Visual Recognition. Lin TY / Maji S. U of Massachusetts, US. ICCV 15. 2001. Outer product of (two) CNN feature maps (bilinear vector) as input to classifier</a:t>
            </a:r>
          </a:p>
          <a:p>
            <a:r>
              <a:rPr lang="en-US" dirty="0"/>
              <a:t>Diversified Visual Attention Networks for Fine-Grained Object Classification. Zhao B / Yan SC. Southwest Jiaotong U, CN. arXiv 16/06 / TMM 17. 400. Multi-scale canvas for CNN extractor + LSTM to refine CNN predictions across time steps</a:t>
            </a:r>
          </a:p>
          <a:p>
            <a:r>
              <a:rPr lang="en-US" dirty="0"/>
              <a:t>Object-Part Attention Model for Fine-Grained Image Classification. Peng YX / Zhao JJ. Peking U, CN. arXiv 17/04 / TIP 18. 304. Propose automatic object localization via saliency extraction (CAM) for localizing objects, object-part spatial constraints and clustering of parts based on clustered intermediate CNN filters</a:t>
            </a:r>
          </a:p>
          <a:p>
            <a:r>
              <a:rPr lang="en-US" dirty="0"/>
              <a:t>Higher-Order Integration of Hierarchical Convolutional Activations for Fine-Grained Visual Categorization. Cai SJ / Zhang L. HK Polytechnic University, HK. ICCV 17. 141. Bilinear pooling for multiple layers using 1x1 Convs and concatenating intermediate outputs</a:t>
            </a:r>
          </a:p>
          <a:p>
            <a:r>
              <a:rPr lang="en-US" dirty="0"/>
              <a:t>Multi-Attention Multi-Class Constraint for Fine-grained Image Recognition. Sun M / Ding ER. Baidu, CN. ECCV 18. 333. Multi-excitation (squeeze-and-excitation) for feature maps + loss to pull features from same excitation closer and pushes features from different excitations away</a:t>
            </a:r>
          </a:p>
          <a:p>
            <a:r>
              <a:rPr lang="en-US" dirty="0"/>
              <a:t>Hierarchical Bilinear Pooling for Fine-Grained Visual Recognition. Yu CJ / You XG. Huazhong U of S&amp;T, CN . ECCV 18. 259. Combine intermediate features by element-wise multiplications + concatenation of bilinearly pooled outputs</a:t>
            </a:r>
          </a:p>
          <a:p>
            <a:r>
              <a:rPr lang="en-US" dirty="0"/>
              <a:t>Cross-X Learning for Fine-Grained Visual Categorization. Luo W / Lim S. South China Agricultural University, CN / FB. ICCV 19. 165. Multiple excitations (OSME with loss to distinguish excitations) with intermediate features (FPN + KD loss between intermediate predictions)</a:t>
            </a:r>
          </a:p>
          <a:p>
            <a:r>
              <a:rPr lang="en-US" b="1" dirty="0"/>
              <a:t>Feature Fusion Vision Transformer for Fine-Grained Visual Categorization. Wang J / Gao YS. U of Warwick, UK / Griffith U, AU. BMVC 21. 45. ViT for FGIR, select intermediate tokens based on layer-wise attention</a:t>
            </a:r>
          </a:p>
          <a:p>
            <a:r>
              <a:rPr lang="en-US" dirty="0"/>
              <a:t>AP-CNN: Weakly Supervised Attention Pyramid Convolutional Neural Network for Fine-Grained Visual Classification. Ding YF / Ma ZY / Ling HB. Beijing U of Posts &amp; Telecomms, CN. TIP 21. 92. FPN with top-down &amp; bottom-up paths + merged ROI cropping + ROI masking</a:t>
            </a:r>
          </a:p>
          <a:p>
            <a:r>
              <a:rPr lang="en-US" dirty="0"/>
              <a:t>Stochastic Partial Swap: Enhanced Model Generalization and Interpretability for Fine-grained Recognition. Huang SL / Tao DC. The University of Sydney, AU. ICCV 21. 22. Intermediate classifiers + changing features of one image with another randomly to inject noise</a:t>
            </a:r>
          </a:p>
          <a:p>
            <a:r>
              <a:rPr lang="en-US" dirty="0"/>
              <a:t>Multi-branch and Multi-scale Attention Learning for Fine-Grained Visual Categorization. Zhang F / Liu YZ. China U of Mining and T, CN. MMM 21. 79. Features maps of multiple layers (instead of one) to guide cropping</a:t>
            </a:r>
          </a:p>
          <a:p>
            <a:r>
              <a:rPr lang="en-US" dirty="0"/>
              <a:t>A Novel Plug-in Module for Fine-Grained Visual Classification. Chou PY / Kao WC. National Taiwan Normal U, TW. arXiv 22/02. 12. Intermediate classifier distribution sharpness as metric to select intermediate features + GCN to combine</a:t>
            </a:r>
          </a:p>
          <a:p>
            <a:r>
              <a:rPr lang="en-US" dirty="0"/>
              <a:t>Fine-Grained Object Classification via Self-Supervised Pose Alignment. Yang XH / Tian YH. Peng Cheng Lab, CN. CVPR 22. 5. Intermediate features classifiers with different label smoothing levels and graph matching to align parts for contrastive learning</a:t>
            </a:r>
          </a:p>
          <a:p>
            <a:r>
              <a:rPr lang="en-US" dirty="0"/>
              <a:t>Cross-layer Attention Network for Fine-grained Visual Categorization. Huang RR / Yang HZ. Tsinghua U, CN. arXiv 22/10 / CVPR 22 FGVC8 Workshop. 1. Refine intermediate features with top-level and top-level with intermediate features</a:t>
            </a:r>
          </a:p>
          <a:p>
            <a:r>
              <a:rPr lang="en-US" dirty="0"/>
              <a:t>Semantic Feature Integration network for Fine-grained Visual Classification. Wang H / Luo HC. Jiangnan U, CN. arXiv 23/02. 0. Intermediate predictions classifiers + loss (similar to SAC arXiv 22 and PIM arXiv 22) + sequence of modules to refine most discriminative intermediate </a:t>
            </a:r>
            <a:r>
              <a:rPr lang="en-US" dirty="0" smtClean="0"/>
              <a:t>features</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dirty="0"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62</a:t>
            </a:fld>
            <a:endParaRPr lang="en-US"/>
          </a:p>
        </p:txBody>
      </p:sp>
      <p:sp>
        <p:nvSpPr>
          <p:cNvPr id="7" name="Text Placeholder 6"/>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28330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Papers on PETL</a:t>
            </a:r>
          </a:p>
        </p:txBody>
      </p:sp>
      <p:sp>
        <p:nvSpPr>
          <p:cNvPr id="3" name="Content Placeholder 2"/>
          <p:cNvSpPr>
            <a:spLocks noGrp="1"/>
          </p:cNvSpPr>
          <p:nvPr>
            <p:ph idx="1"/>
          </p:nvPr>
        </p:nvSpPr>
        <p:spPr/>
        <p:txBody>
          <a:bodyPr>
            <a:normAutofit fontScale="92500" lnSpcReduction="10000"/>
          </a:bodyPr>
          <a:lstStyle/>
          <a:p>
            <a:r>
              <a:rPr lang="en-US" dirty="0"/>
              <a:t>Parameter-Efficient Transfer Learning for NLP. Houlsby N / Gelly S. Google. ICML 19. 1092.</a:t>
            </a:r>
          </a:p>
          <a:p>
            <a:r>
              <a:rPr lang="en-US" dirty="0"/>
              <a:t>Visual Prompt Tuning. Jia ML /Lim SN. Cornell U / Meta, US. ECCV 22. 151.</a:t>
            </a:r>
          </a:p>
          <a:p>
            <a:r>
              <a:rPr lang="en-US" dirty="0"/>
              <a:t>Convolutional Bypasses Are Better Vision Transformer Adapters. Jie SB / Deng ZH. Peking U, CN. Arxiv 22/07.</a:t>
            </a:r>
          </a:p>
          <a:p>
            <a:r>
              <a:rPr lang="en-US" dirty="0"/>
              <a:t>Head2Toe: Utilizing Intermediate Representations for Better Transfer Learning. Evci U / Mozer M. Google. ICML 22  (similar to ours, intermediate features)</a:t>
            </a:r>
          </a:p>
          <a:p>
            <a:r>
              <a:rPr lang="en-US" dirty="0"/>
              <a:t>Visual Query Tuning: Towards Effective Usage of Intermediate Representations for Parameter and Memory Efficient Transfer Learning. Tu CH / Chao WL. CVPR 23 (similar to ours, intermediate features)</a:t>
            </a:r>
          </a:p>
          <a:p>
            <a:r>
              <a:rPr lang="en-US" dirty="0"/>
              <a:t>Fine-grained Retrieval Prompt Tuning. Wang SJ / Wang ZH / Li HJ / Tian Q. Dalian U of T, CN. arXiv 22/07 / AAAI 23 (most similar to ours, parameter-efficient FGIR, but for retrieval)</a:t>
            </a:r>
          </a:p>
          <a:p>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63</a:t>
            </a:fld>
            <a:endParaRPr lang="en-US"/>
          </a:p>
        </p:txBody>
      </p:sp>
      <p:sp>
        <p:nvSpPr>
          <p:cNvPr id="7" name="Text Placeholder 6"/>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171869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a:t>
            </a:r>
            <a:r>
              <a:rPr lang="en-US"/>
              <a:t>with VQT (and H2T)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Number of parameters: </a:t>
                </a:r>
                <a14:m>
                  <m:oMath xmlns:m="http://schemas.openxmlformats.org/officeDocument/2006/math">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𝑄</m:t>
                                </m:r>
                              </m:sub>
                            </m:sSub>
                            <m:r>
                              <a:rPr lang="en-US" b="0" i="1" smtClean="0">
                                <a:latin typeface="Cambria Math" panose="02040503050406030204" pitchFamily="18" charset="0"/>
                              </a:rPr>
                              <m:t>×</m:t>
                            </m:r>
                            <m:r>
                              <a:rPr lang="en-US" b="0" i="1" smtClean="0">
                                <a:latin typeface="Cambria Math" panose="02040503050406030204" pitchFamily="18" charset="0"/>
                              </a:rPr>
                              <m:t>𝐿</m:t>
                            </m:r>
                          </m:e>
                        </m:d>
                        <m:r>
                          <a:rPr lang="en-US" b="0" i="1" smtClean="0">
                            <a:latin typeface="Cambria Math" panose="02040503050406030204" pitchFamily="18" charset="0"/>
                          </a:rPr>
                          <m:t>+</m:t>
                        </m:r>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-&gt; ([768x5x12]+768)x200=</a:t>
                </a:r>
              </a:p>
              <a:p>
                <a:pPr lvl="1"/>
                <a:r>
                  <a:rPr lang="en-US" dirty="0"/>
                  <a:t>Average number of classes (median number of classes) in VTAB (VQT proposed and evaluated in this setting) &lt; 50</a:t>
                </a:r>
              </a:p>
              <a:p>
                <a:pPr lvl="2"/>
                <a:r>
                  <a:rPr lang="en-US" dirty="0"/>
                  <a:t>Highest number of classes is Sun397 with 397</a:t>
                </a:r>
              </a:p>
              <a:p>
                <a:pPr lvl="2"/>
                <a:r>
                  <a:rPr lang="en-US" dirty="0"/>
                  <a:t>90M parameters for largest classification head</a:t>
                </a:r>
              </a:p>
              <a:p>
                <a:pPr lvl="1"/>
                <a:r>
                  <a:rPr lang="en-US" dirty="0"/>
                  <a:t>Average number of classes in our case &gt; 100 and highest is 1938</a:t>
                </a:r>
              </a:p>
              <a:p>
                <a:pPr lvl="2"/>
                <a:r>
                  <a:rPr lang="en-US" dirty="0"/>
                  <a:t>1.48M parameterse for largest classification head and adapter parameters &lt; 1M in all cases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54" t="-152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dirty="0">
                <a:solidFill>
                  <a:prstClr val="black">
                    <a:tint val="75000"/>
                  </a:prstClr>
                </a:solidFill>
              </a:rPr>
              <a:t>NYCU-NTHU PCS-MIS Lab ERIS Team</a:t>
            </a:r>
          </a:p>
        </p:txBody>
      </p:sp>
      <p:sp>
        <p:nvSpPr>
          <p:cNvPr id="6" name="Slide Number Placeholder 5"/>
          <p:cNvSpPr>
            <a:spLocks noGrp="1"/>
          </p:cNvSpPr>
          <p:nvPr>
            <p:ph type="sldNum" sz="quarter" idx="12"/>
          </p:nvPr>
        </p:nvSpPr>
        <p:spPr/>
        <p:txBody>
          <a:bodyPr/>
          <a:lstStyle/>
          <a:p>
            <a:fld id="{594CEDED-D3EC-4391-9C77-1999D26E6186}" type="slidenum">
              <a:rPr lang="en-US" smtClean="0"/>
              <a:pPr/>
              <a:t>64</a:t>
            </a:fld>
            <a:endParaRPr lang="en-US"/>
          </a:p>
        </p:txBody>
      </p:sp>
      <p:sp>
        <p:nvSpPr>
          <p:cNvPr id="7" name="Text Placeholder 6"/>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2374739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3845191" y="166914"/>
            <a:ext cx="6400800" cy="6400800"/>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0879" y="3195611"/>
            <a:ext cx="1280160" cy="1280160"/>
          </a:xfrm>
          <a:prstGeom prst="rect">
            <a:avLst/>
          </a:prstGeom>
        </p:spPr>
      </p:pic>
      <p:sp>
        <p:nvSpPr>
          <p:cNvPr id="42" name="矩形: 圓角 77">
            <a:extLst>
              <a:ext uri="{FF2B5EF4-FFF2-40B4-BE49-F238E27FC236}">
                <a16:creationId xmlns:a16="http://schemas.microsoft.com/office/drawing/2014/main" id="{7FF86035-A56C-41C4-9977-C1DEB0BDBA85}"/>
              </a:ext>
            </a:extLst>
          </p:cNvPr>
          <p:cNvSpPr/>
          <p:nvPr/>
        </p:nvSpPr>
        <p:spPr>
          <a:xfrm>
            <a:off x="6878079" y="3195611"/>
            <a:ext cx="1188720" cy="128016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smtClean="0">
                <a:solidFill>
                  <a:schemeClr val="tx1"/>
                </a:solidFill>
                <a:latin typeface="Times New Roman" panose="02020603050405020304" pitchFamily="18" charset="0"/>
                <a:cs typeface="Times New Roman" panose="02020603050405020304" pitchFamily="18" charset="0"/>
              </a:rPr>
              <a:t>Trainable Feature </a:t>
            </a:r>
            <a:r>
              <a:rPr lang="en-US" sz="1800" dirty="0">
                <a:solidFill>
                  <a:schemeClr val="tx1"/>
                </a:solidFill>
                <a:latin typeface="Times New Roman" panose="02020603050405020304" pitchFamily="18" charset="0"/>
                <a:cs typeface="Times New Roman" panose="02020603050405020304" pitchFamily="18" charset="0"/>
              </a:rPr>
              <a:t>Encoder </a:t>
            </a:r>
            <a:r>
              <a:rPr lang="en-US" sz="1800" dirty="0" smtClean="0">
                <a:solidFill>
                  <a:schemeClr val="tx1"/>
                </a:solidFill>
                <a:latin typeface="Times New Roman" panose="02020603050405020304" pitchFamily="18" charset="0"/>
                <a:cs typeface="Times New Roman" panose="02020603050405020304" pitchFamily="18" charset="0"/>
              </a:rPr>
              <a:t>🔥</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43" name="矩形: 圓角 77">
            <a:extLst>
              <a:ext uri="{FF2B5EF4-FFF2-40B4-BE49-F238E27FC236}">
                <a16:creationId xmlns:a16="http://schemas.microsoft.com/office/drawing/2014/main" id="{7FF86035-A56C-41C4-9977-C1DEB0BDBA85}"/>
              </a:ext>
            </a:extLst>
          </p:cNvPr>
          <p:cNvSpPr/>
          <p:nvPr/>
        </p:nvSpPr>
        <p:spPr>
          <a:xfrm>
            <a:off x="8432520" y="3201898"/>
            <a:ext cx="1097280" cy="128016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smtClean="0">
                <a:solidFill>
                  <a:schemeClr val="tx1"/>
                </a:solidFill>
                <a:latin typeface="Times New Roman" panose="02020603050405020304" pitchFamily="18" charset="0"/>
                <a:cs typeface="Times New Roman" panose="02020603050405020304" pitchFamily="18" charset="0"/>
              </a:rPr>
              <a:t>Trainable Module🔥</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44" name="矩形: 圓角 77">
            <a:extLst>
              <a:ext uri="{FF2B5EF4-FFF2-40B4-BE49-F238E27FC236}">
                <a16:creationId xmlns:a16="http://schemas.microsoft.com/office/drawing/2014/main" id="{7FF86035-A56C-41C4-9977-C1DEB0BDBA85}"/>
              </a:ext>
            </a:extLst>
          </p:cNvPr>
          <p:cNvSpPr/>
          <p:nvPr/>
        </p:nvSpPr>
        <p:spPr>
          <a:xfrm>
            <a:off x="9895521" y="3199957"/>
            <a:ext cx="259724" cy="128016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solidFill>
                  <a:schemeClr val="tx1"/>
                </a:solidFill>
                <a:latin typeface="Times New Roman" panose="02020603050405020304" pitchFamily="18" charset="0"/>
                <a:cs typeface="Times New Roman" panose="02020603050405020304" pitchFamily="18" charset="0"/>
              </a:rPr>
              <a:t>He a d🔥</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45" name="矩形: 圓角 77">
            <a:extLst>
              <a:ext uri="{FF2B5EF4-FFF2-40B4-BE49-F238E27FC236}">
                <a16:creationId xmlns:a16="http://schemas.microsoft.com/office/drawing/2014/main" id="{7FF86035-A56C-41C4-9977-C1DEB0BDBA85}"/>
              </a:ext>
            </a:extLst>
          </p:cNvPr>
          <p:cNvSpPr/>
          <p:nvPr/>
        </p:nvSpPr>
        <p:spPr>
          <a:xfrm>
            <a:off x="3942700" y="3515651"/>
            <a:ext cx="1188720" cy="64008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00" dirty="0" smtClean="0">
                <a:solidFill>
                  <a:schemeClr val="tx1"/>
                </a:solidFill>
                <a:latin typeface="Times New Roman" panose="02020603050405020304" pitchFamily="18" charset="0"/>
                <a:cs typeface="Times New Roman" panose="02020603050405020304" pitchFamily="18" charset="0"/>
              </a:rPr>
              <a:t>Traditional FGIR</a:t>
            </a:r>
          </a:p>
        </p:txBody>
      </p:sp>
      <p:sp>
        <p:nvSpPr>
          <p:cNvPr id="46" name="矩形: 圓角 77">
            <a:extLst>
              <a:ext uri="{FF2B5EF4-FFF2-40B4-BE49-F238E27FC236}">
                <a16:creationId xmlns:a16="http://schemas.microsoft.com/office/drawing/2014/main" id="{7FF86035-A56C-41C4-9977-C1DEB0BDBA85}"/>
              </a:ext>
            </a:extLst>
          </p:cNvPr>
          <p:cNvSpPr/>
          <p:nvPr/>
        </p:nvSpPr>
        <p:spPr>
          <a:xfrm>
            <a:off x="3935937" y="4924332"/>
            <a:ext cx="1188720" cy="64008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00" dirty="0" smtClean="0">
                <a:solidFill>
                  <a:schemeClr val="tx1"/>
                </a:solidFill>
                <a:latin typeface="Times New Roman" panose="02020603050405020304" pitchFamily="18" charset="0"/>
                <a:cs typeface="Times New Roman" panose="02020603050405020304" pitchFamily="18" charset="0"/>
              </a:rPr>
              <a:t>Parameter-Efficient FGIR</a:t>
            </a:r>
          </a:p>
        </p:txBody>
      </p:sp>
      <p:cxnSp>
        <p:nvCxnSpPr>
          <p:cNvPr id="47" name="Straight Arrow Connector 46"/>
          <p:cNvCxnSpPr>
            <a:stCxn id="41" idx="3"/>
            <a:endCxn id="42" idx="1"/>
          </p:cNvCxnSpPr>
          <p:nvPr/>
        </p:nvCxnSpPr>
        <p:spPr>
          <a:xfrm>
            <a:off x="6511039" y="3835691"/>
            <a:ext cx="3670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2" idx="3"/>
            <a:endCxn id="43" idx="1"/>
          </p:cNvCxnSpPr>
          <p:nvPr/>
        </p:nvCxnSpPr>
        <p:spPr>
          <a:xfrm>
            <a:off x="8066799" y="3835691"/>
            <a:ext cx="36572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3" idx="3"/>
            <a:endCxn id="44" idx="1"/>
          </p:cNvCxnSpPr>
          <p:nvPr/>
        </p:nvCxnSpPr>
        <p:spPr>
          <a:xfrm flipV="1">
            <a:off x="9529800" y="3840037"/>
            <a:ext cx="365721" cy="19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0879" y="4650250"/>
            <a:ext cx="1280160" cy="1280160"/>
          </a:xfrm>
          <a:prstGeom prst="rect">
            <a:avLst/>
          </a:prstGeom>
        </p:spPr>
      </p:pic>
      <p:sp>
        <p:nvSpPr>
          <p:cNvPr id="51" name="矩形: 圓角 77">
            <a:extLst>
              <a:ext uri="{FF2B5EF4-FFF2-40B4-BE49-F238E27FC236}">
                <a16:creationId xmlns:a16="http://schemas.microsoft.com/office/drawing/2014/main" id="{7FF86035-A56C-41C4-9977-C1DEB0BDBA85}"/>
              </a:ext>
            </a:extLst>
          </p:cNvPr>
          <p:cNvSpPr/>
          <p:nvPr/>
        </p:nvSpPr>
        <p:spPr>
          <a:xfrm>
            <a:off x="6873278" y="4650250"/>
            <a:ext cx="1188720" cy="1280160"/>
          </a:xfrm>
          <a:prstGeom prst="roundRect">
            <a:avLst/>
          </a:prstGeom>
          <a:solidFill>
            <a:srgbClr val="D4EA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smtClean="0">
                <a:solidFill>
                  <a:schemeClr val="tx1"/>
                </a:solidFill>
                <a:latin typeface="Times New Roman" panose="02020603050405020304" pitchFamily="18" charset="0"/>
                <a:cs typeface="Times New Roman" panose="02020603050405020304" pitchFamily="18" charset="0"/>
              </a:rPr>
              <a:t>Frozen Feature </a:t>
            </a:r>
            <a:r>
              <a:rPr lang="en-US" sz="1800" dirty="0">
                <a:solidFill>
                  <a:schemeClr val="tx1"/>
                </a:solidFill>
                <a:latin typeface="Times New Roman" panose="02020603050405020304" pitchFamily="18" charset="0"/>
                <a:cs typeface="Times New Roman" panose="02020603050405020304" pitchFamily="18" charset="0"/>
              </a:rPr>
              <a:t>Encoder </a:t>
            </a:r>
            <a:r>
              <a:rPr lang="en-US" sz="1800" dirty="0" smtClean="0">
                <a:solidFill>
                  <a:schemeClr val="tx1"/>
                </a:solidFill>
                <a:latin typeface="Times New Roman" panose="02020603050405020304" pitchFamily="18" charset="0"/>
                <a:cs typeface="Times New Roman" panose="02020603050405020304" pitchFamily="18" charset="0"/>
              </a:rPr>
              <a:t>❄️</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52" name="矩形: 圓角 77">
            <a:extLst>
              <a:ext uri="{FF2B5EF4-FFF2-40B4-BE49-F238E27FC236}">
                <a16:creationId xmlns:a16="http://schemas.microsoft.com/office/drawing/2014/main" id="{7FF86035-A56C-41C4-9977-C1DEB0BDBA85}"/>
              </a:ext>
            </a:extLst>
          </p:cNvPr>
          <p:cNvSpPr/>
          <p:nvPr/>
        </p:nvSpPr>
        <p:spPr>
          <a:xfrm>
            <a:off x="8424237" y="4650011"/>
            <a:ext cx="1097280" cy="128016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smtClean="0">
                <a:solidFill>
                  <a:schemeClr val="tx1"/>
                </a:solidFill>
                <a:latin typeface="Times New Roman" panose="02020603050405020304" pitchFamily="18" charset="0"/>
                <a:cs typeface="Times New Roman" panose="02020603050405020304" pitchFamily="18" charset="0"/>
              </a:rPr>
              <a:t>Trainable Module🔥</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53" name="矩形: 圓角 77">
            <a:extLst>
              <a:ext uri="{FF2B5EF4-FFF2-40B4-BE49-F238E27FC236}">
                <a16:creationId xmlns:a16="http://schemas.microsoft.com/office/drawing/2014/main" id="{7FF86035-A56C-41C4-9977-C1DEB0BDBA85}"/>
              </a:ext>
            </a:extLst>
          </p:cNvPr>
          <p:cNvSpPr/>
          <p:nvPr/>
        </p:nvSpPr>
        <p:spPr>
          <a:xfrm>
            <a:off x="9883973" y="4650011"/>
            <a:ext cx="259724" cy="128016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solidFill>
                  <a:schemeClr val="tx1"/>
                </a:solidFill>
                <a:latin typeface="Times New Roman" panose="02020603050405020304" pitchFamily="18" charset="0"/>
                <a:cs typeface="Times New Roman" panose="02020603050405020304" pitchFamily="18" charset="0"/>
              </a:rPr>
              <a:t>He a d🔥</a:t>
            </a:r>
            <a:endParaRPr lang="en-US" sz="1600" dirty="0">
              <a:solidFill>
                <a:schemeClr val="tx1"/>
              </a:solidFill>
              <a:latin typeface="Times New Roman" panose="02020603050405020304" pitchFamily="18" charset="0"/>
              <a:cs typeface="Times New Roman" panose="02020603050405020304" pitchFamily="18" charset="0"/>
            </a:endParaRPr>
          </a:p>
        </p:txBody>
      </p:sp>
      <p:cxnSp>
        <p:nvCxnSpPr>
          <p:cNvPr id="54" name="Straight Arrow Connector 53"/>
          <p:cNvCxnSpPr>
            <a:stCxn id="50" idx="3"/>
            <a:endCxn id="51" idx="1"/>
          </p:cNvCxnSpPr>
          <p:nvPr/>
        </p:nvCxnSpPr>
        <p:spPr>
          <a:xfrm>
            <a:off x="6511039" y="5290330"/>
            <a:ext cx="36223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8071523" y="5290091"/>
            <a:ext cx="344944" cy="2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2" idx="3"/>
            <a:endCxn id="53" idx="1"/>
          </p:cNvCxnSpPr>
          <p:nvPr/>
        </p:nvCxnSpPr>
        <p:spPr>
          <a:xfrm>
            <a:off x="9521517" y="5290091"/>
            <a:ext cx="36245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0879" y="276463"/>
            <a:ext cx="1280160" cy="1280160"/>
          </a:xfrm>
          <a:prstGeom prst="rect">
            <a:avLst/>
          </a:prstGeom>
        </p:spPr>
      </p:pic>
      <p:sp>
        <p:nvSpPr>
          <p:cNvPr id="58" name="矩形: 圓角 77">
            <a:extLst>
              <a:ext uri="{FF2B5EF4-FFF2-40B4-BE49-F238E27FC236}">
                <a16:creationId xmlns:a16="http://schemas.microsoft.com/office/drawing/2014/main" id="{7FF86035-A56C-41C4-9977-C1DEB0BDBA85}"/>
              </a:ext>
            </a:extLst>
          </p:cNvPr>
          <p:cNvSpPr/>
          <p:nvPr/>
        </p:nvSpPr>
        <p:spPr>
          <a:xfrm>
            <a:off x="6873278" y="276463"/>
            <a:ext cx="1188720" cy="128016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smtClean="0">
                <a:solidFill>
                  <a:schemeClr val="tx1"/>
                </a:solidFill>
                <a:latin typeface="Times New Roman" panose="02020603050405020304" pitchFamily="18" charset="0"/>
                <a:cs typeface="Times New Roman" panose="02020603050405020304" pitchFamily="18" charset="0"/>
              </a:rPr>
              <a:t>Trainable Feature </a:t>
            </a:r>
            <a:r>
              <a:rPr lang="en-US" sz="1800" dirty="0">
                <a:solidFill>
                  <a:schemeClr val="tx1"/>
                </a:solidFill>
                <a:latin typeface="Times New Roman" panose="02020603050405020304" pitchFamily="18" charset="0"/>
                <a:cs typeface="Times New Roman" panose="02020603050405020304" pitchFamily="18" charset="0"/>
              </a:rPr>
              <a:t>Encoder </a:t>
            </a:r>
            <a:r>
              <a:rPr lang="en-US" sz="1800" dirty="0" smtClean="0">
                <a:solidFill>
                  <a:schemeClr val="tx1"/>
                </a:solidFill>
                <a:latin typeface="Times New Roman" panose="02020603050405020304" pitchFamily="18" charset="0"/>
                <a:cs typeface="Times New Roman" panose="02020603050405020304" pitchFamily="18" charset="0"/>
              </a:rPr>
              <a:t>🔥</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59" name="矩形: 圓角 77">
            <a:extLst>
              <a:ext uri="{FF2B5EF4-FFF2-40B4-BE49-F238E27FC236}">
                <a16:creationId xmlns:a16="http://schemas.microsoft.com/office/drawing/2014/main" id="{7FF86035-A56C-41C4-9977-C1DEB0BDBA85}"/>
              </a:ext>
            </a:extLst>
          </p:cNvPr>
          <p:cNvSpPr/>
          <p:nvPr/>
        </p:nvSpPr>
        <p:spPr>
          <a:xfrm>
            <a:off x="8424237" y="276463"/>
            <a:ext cx="259724" cy="128016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solidFill>
                  <a:schemeClr val="tx1"/>
                </a:solidFill>
                <a:latin typeface="Times New Roman" panose="02020603050405020304" pitchFamily="18" charset="0"/>
                <a:cs typeface="Times New Roman" panose="02020603050405020304" pitchFamily="18" charset="0"/>
              </a:rPr>
              <a:t>He a d🔥</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60" name="矩形: 圓角 77">
            <a:extLst>
              <a:ext uri="{FF2B5EF4-FFF2-40B4-BE49-F238E27FC236}">
                <a16:creationId xmlns:a16="http://schemas.microsoft.com/office/drawing/2014/main" id="{7FF86035-A56C-41C4-9977-C1DEB0BDBA85}"/>
              </a:ext>
            </a:extLst>
          </p:cNvPr>
          <p:cNvSpPr/>
          <p:nvPr/>
        </p:nvSpPr>
        <p:spPr>
          <a:xfrm>
            <a:off x="3946765" y="596503"/>
            <a:ext cx="1188720" cy="64008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00" dirty="0" smtClean="0">
                <a:solidFill>
                  <a:schemeClr val="tx1"/>
                </a:solidFill>
                <a:latin typeface="Times New Roman" panose="02020603050405020304" pitchFamily="18" charset="0"/>
                <a:cs typeface="Times New Roman" panose="02020603050405020304" pitchFamily="18" charset="0"/>
              </a:rPr>
              <a:t>Traditional coarse recognition</a:t>
            </a:r>
          </a:p>
        </p:txBody>
      </p:sp>
      <p:cxnSp>
        <p:nvCxnSpPr>
          <p:cNvPr id="61" name="Straight Arrow Connector 60"/>
          <p:cNvCxnSpPr>
            <a:stCxn id="57" idx="3"/>
            <a:endCxn id="58" idx="1"/>
          </p:cNvCxnSpPr>
          <p:nvPr/>
        </p:nvCxnSpPr>
        <p:spPr>
          <a:xfrm>
            <a:off x="6511039" y="916543"/>
            <a:ext cx="36223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8" idx="3"/>
            <a:endCxn id="59" idx="1"/>
          </p:cNvCxnSpPr>
          <p:nvPr/>
        </p:nvCxnSpPr>
        <p:spPr>
          <a:xfrm>
            <a:off x="8061998" y="916543"/>
            <a:ext cx="36223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0879" y="1738912"/>
            <a:ext cx="1280160" cy="1280160"/>
          </a:xfrm>
          <a:prstGeom prst="rect">
            <a:avLst/>
          </a:prstGeom>
        </p:spPr>
      </p:pic>
      <p:sp>
        <p:nvSpPr>
          <p:cNvPr id="64" name="矩形: 圓角 77">
            <a:extLst>
              <a:ext uri="{FF2B5EF4-FFF2-40B4-BE49-F238E27FC236}">
                <a16:creationId xmlns:a16="http://schemas.microsoft.com/office/drawing/2014/main" id="{7FF86035-A56C-41C4-9977-C1DEB0BDBA85}"/>
              </a:ext>
            </a:extLst>
          </p:cNvPr>
          <p:cNvSpPr/>
          <p:nvPr/>
        </p:nvSpPr>
        <p:spPr>
          <a:xfrm>
            <a:off x="6873278" y="1738912"/>
            <a:ext cx="1188720" cy="1280160"/>
          </a:xfrm>
          <a:prstGeom prst="roundRect">
            <a:avLst/>
          </a:prstGeom>
          <a:solidFill>
            <a:srgbClr val="D4EA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a:solidFill>
                  <a:schemeClr val="tx1"/>
                </a:solidFill>
                <a:latin typeface="Times New Roman" panose="02020603050405020304" pitchFamily="18" charset="0"/>
                <a:cs typeface="Times New Roman" panose="02020603050405020304" pitchFamily="18" charset="0"/>
              </a:rPr>
              <a:t>Frozen Feature Encoder ❄️</a:t>
            </a:r>
          </a:p>
        </p:txBody>
      </p:sp>
      <p:sp>
        <p:nvSpPr>
          <p:cNvPr id="65" name="矩形: 圓角 77">
            <a:extLst>
              <a:ext uri="{FF2B5EF4-FFF2-40B4-BE49-F238E27FC236}">
                <a16:creationId xmlns:a16="http://schemas.microsoft.com/office/drawing/2014/main" id="{7FF86035-A56C-41C4-9977-C1DEB0BDBA85}"/>
              </a:ext>
            </a:extLst>
          </p:cNvPr>
          <p:cNvSpPr/>
          <p:nvPr/>
        </p:nvSpPr>
        <p:spPr>
          <a:xfrm>
            <a:off x="8424237" y="1738672"/>
            <a:ext cx="259724" cy="128016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solidFill>
                  <a:schemeClr val="tx1"/>
                </a:solidFill>
                <a:latin typeface="Times New Roman" panose="02020603050405020304" pitchFamily="18" charset="0"/>
                <a:cs typeface="Times New Roman" panose="02020603050405020304" pitchFamily="18" charset="0"/>
              </a:rPr>
              <a:t>He a d🔥</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66" name="矩形: 圓角 77">
            <a:extLst>
              <a:ext uri="{FF2B5EF4-FFF2-40B4-BE49-F238E27FC236}">
                <a16:creationId xmlns:a16="http://schemas.microsoft.com/office/drawing/2014/main" id="{7FF86035-A56C-41C4-9977-C1DEB0BDBA85}"/>
              </a:ext>
            </a:extLst>
          </p:cNvPr>
          <p:cNvSpPr/>
          <p:nvPr/>
        </p:nvSpPr>
        <p:spPr>
          <a:xfrm>
            <a:off x="3942700" y="2058952"/>
            <a:ext cx="1188720" cy="64008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00" dirty="0" smtClean="0">
                <a:solidFill>
                  <a:schemeClr val="tx1"/>
                </a:solidFill>
                <a:latin typeface="Times New Roman" panose="02020603050405020304" pitchFamily="18" charset="0"/>
                <a:cs typeface="Times New Roman" panose="02020603050405020304" pitchFamily="18" charset="0"/>
              </a:rPr>
              <a:t>Linear classifier evaluation</a:t>
            </a:r>
          </a:p>
        </p:txBody>
      </p:sp>
      <p:cxnSp>
        <p:nvCxnSpPr>
          <p:cNvPr id="67" name="Straight Arrow Connector 66"/>
          <p:cNvCxnSpPr>
            <a:stCxn id="63" idx="3"/>
            <a:endCxn id="64" idx="1"/>
          </p:cNvCxnSpPr>
          <p:nvPr/>
        </p:nvCxnSpPr>
        <p:spPr>
          <a:xfrm>
            <a:off x="6511039" y="2378992"/>
            <a:ext cx="36223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4" idx="3"/>
            <a:endCxn id="65" idx="1"/>
          </p:cNvCxnSpPr>
          <p:nvPr/>
        </p:nvCxnSpPr>
        <p:spPr>
          <a:xfrm flipV="1">
            <a:off x="8061998" y="2378752"/>
            <a:ext cx="362239" cy="2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775054" y="6139302"/>
            <a:ext cx="1280160" cy="274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00" i="1" dirty="0" smtClean="0">
                <a:solidFill>
                  <a:schemeClr val="tx1"/>
                </a:solidFill>
                <a:latin typeface="Times New Roman" panose="02020603050405020304" pitchFamily="18" charset="0"/>
                <a:cs typeface="Times New Roman" panose="02020603050405020304" pitchFamily="18" charset="0"/>
              </a:rPr>
              <a:t>Trainable </a:t>
            </a:r>
            <a:r>
              <a:rPr lang="en-US" sz="1800" dirty="0" smtClean="0">
                <a:solidFill>
                  <a:schemeClr val="tx1"/>
                </a:solidFill>
                <a:latin typeface="Times New Roman" panose="02020603050405020304" pitchFamily="18" charset="0"/>
                <a:cs typeface="Times New Roman" panose="02020603050405020304" pitchFamily="18" charset="0"/>
              </a:rPr>
              <a:t>🔥</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70" name="Rectangle 69"/>
          <p:cNvSpPr/>
          <p:nvPr/>
        </p:nvSpPr>
        <p:spPr>
          <a:xfrm>
            <a:off x="6178495" y="6139302"/>
            <a:ext cx="128016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00" i="1" dirty="0" smtClean="0">
                <a:solidFill>
                  <a:schemeClr val="tx1"/>
                </a:solidFill>
                <a:latin typeface="Times New Roman" panose="02020603050405020304" pitchFamily="18" charset="0"/>
                <a:cs typeface="Times New Roman" panose="02020603050405020304" pitchFamily="18" charset="0"/>
              </a:rPr>
              <a:t>Frozen </a:t>
            </a:r>
            <a:r>
              <a:rPr lang="en-US" sz="1800" dirty="0" smtClean="0">
                <a:solidFill>
                  <a:schemeClr val="tx1"/>
                </a:solidFill>
                <a:latin typeface="Times New Roman" panose="02020603050405020304" pitchFamily="18" charset="0"/>
                <a:cs typeface="Times New Roman" panose="02020603050405020304" pitchFamily="18" charset="0"/>
              </a:rPr>
              <a:t>❄️</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71" name="Rectangle 70"/>
          <p:cNvSpPr/>
          <p:nvPr/>
        </p:nvSpPr>
        <p:spPr>
          <a:xfrm>
            <a:off x="3940122" y="6139302"/>
            <a:ext cx="128016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800" i="1" dirty="0" smtClean="0">
                <a:solidFill>
                  <a:schemeClr val="tx1"/>
                </a:solidFill>
                <a:latin typeface="Times New Roman" panose="02020603050405020304" pitchFamily="18" charset="0"/>
                <a:cs typeface="Times New Roman" panose="02020603050405020304" pitchFamily="18" charset="0"/>
              </a:rPr>
              <a:t>Legend:</a:t>
            </a:r>
            <a:endParaRPr lang="en-US"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60183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4107543" y="356922"/>
            <a:ext cx="6400800" cy="5852160"/>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3231" y="3347911"/>
            <a:ext cx="1280160" cy="1280160"/>
          </a:xfrm>
          <a:prstGeom prst="rect">
            <a:avLst/>
          </a:prstGeom>
        </p:spPr>
      </p:pic>
      <p:sp>
        <p:nvSpPr>
          <p:cNvPr id="42" name="矩形: 圓角 77">
            <a:extLst>
              <a:ext uri="{FF2B5EF4-FFF2-40B4-BE49-F238E27FC236}">
                <a16:creationId xmlns:a16="http://schemas.microsoft.com/office/drawing/2014/main" id="{7FF86035-A56C-41C4-9977-C1DEB0BDBA85}"/>
              </a:ext>
            </a:extLst>
          </p:cNvPr>
          <p:cNvSpPr/>
          <p:nvPr/>
        </p:nvSpPr>
        <p:spPr>
          <a:xfrm>
            <a:off x="7140431" y="3347911"/>
            <a:ext cx="1188720" cy="128016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smtClean="0">
                <a:solidFill>
                  <a:schemeClr val="tx1"/>
                </a:solidFill>
                <a:latin typeface="Times New Roman" panose="02020603050405020304" pitchFamily="18" charset="0"/>
                <a:cs typeface="Times New Roman" panose="02020603050405020304" pitchFamily="18" charset="0"/>
              </a:rPr>
              <a:t>Trainable Feature </a:t>
            </a:r>
            <a:r>
              <a:rPr lang="en-US" sz="1800" dirty="0">
                <a:solidFill>
                  <a:schemeClr val="tx1"/>
                </a:solidFill>
                <a:latin typeface="Times New Roman" panose="02020603050405020304" pitchFamily="18" charset="0"/>
                <a:cs typeface="Times New Roman" panose="02020603050405020304" pitchFamily="18" charset="0"/>
              </a:rPr>
              <a:t>Encoder </a:t>
            </a:r>
            <a:r>
              <a:rPr lang="en-US" sz="1800" dirty="0" smtClean="0">
                <a:solidFill>
                  <a:schemeClr val="tx1"/>
                </a:solidFill>
                <a:latin typeface="Times New Roman" panose="02020603050405020304" pitchFamily="18" charset="0"/>
                <a:cs typeface="Times New Roman" panose="02020603050405020304" pitchFamily="18" charset="0"/>
              </a:rPr>
              <a:t>🔥</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43" name="矩形: 圓角 77">
            <a:extLst>
              <a:ext uri="{FF2B5EF4-FFF2-40B4-BE49-F238E27FC236}">
                <a16:creationId xmlns:a16="http://schemas.microsoft.com/office/drawing/2014/main" id="{7FF86035-A56C-41C4-9977-C1DEB0BDBA85}"/>
              </a:ext>
            </a:extLst>
          </p:cNvPr>
          <p:cNvSpPr/>
          <p:nvPr/>
        </p:nvSpPr>
        <p:spPr>
          <a:xfrm>
            <a:off x="8694872" y="3354198"/>
            <a:ext cx="1097280" cy="128016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smtClean="0">
                <a:solidFill>
                  <a:schemeClr val="tx1"/>
                </a:solidFill>
                <a:latin typeface="Times New Roman" panose="02020603050405020304" pitchFamily="18" charset="0"/>
                <a:cs typeface="Times New Roman" panose="02020603050405020304" pitchFamily="18" charset="0"/>
              </a:rPr>
              <a:t>Trainable Module🔥</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44" name="矩形: 圓角 77">
            <a:extLst>
              <a:ext uri="{FF2B5EF4-FFF2-40B4-BE49-F238E27FC236}">
                <a16:creationId xmlns:a16="http://schemas.microsoft.com/office/drawing/2014/main" id="{7FF86035-A56C-41C4-9977-C1DEB0BDBA85}"/>
              </a:ext>
            </a:extLst>
          </p:cNvPr>
          <p:cNvSpPr/>
          <p:nvPr/>
        </p:nvSpPr>
        <p:spPr>
          <a:xfrm>
            <a:off x="10157873" y="3352257"/>
            <a:ext cx="259724" cy="128016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solidFill>
                  <a:schemeClr val="tx1"/>
                </a:solidFill>
                <a:latin typeface="Times New Roman" panose="02020603050405020304" pitchFamily="18" charset="0"/>
                <a:cs typeface="Times New Roman" panose="02020603050405020304" pitchFamily="18" charset="0"/>
              </a:rPr>
              <a:t>He a d🔥</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45" name="矩形: 圓角 77">
            <a:extLst>
              <a:ext uri="{FF2B5EF4-FFF2-40B4-BE49-F238E27FC236}">
                <a16:creationId xmlns:a16="http://schemas.microsoft.com/office/drawing/2014/main" id="{7FF86035-A56C-41C4-9977-C1DEB0BDBA85}"/>
              </a:ext>
            </a:extLst>
          </p:cNvPr>
          <p:cNvSpPr/>
          <p:nvPr/>
        </p:nvSpPr>
        <p:spPr>
          <a:xfrm>
            <a:off x="4205052" y="3667951"/>
            <a:ext cx="1188720" cy="64008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00" dirty="0" smtClean="0">
                <a:solidFill>
                  <a:schemeClr val="tx1"/>
                </a:solidFill>
                <a:latin typeface="Times New Roman" panose="02020603050405020304" pitchFamily="18" charset="0"/>
                <a:cs typeface="Times New Roman" panose="02020603050405020304" pitchFamily="18" charset="0"/>
              </a:rPr>
              <a:t>Traditional FGIR</a:t>
            </a:r>
          </a:p>
        </p:txBody>
      </p:sp>
      <p:sp>
        <p:nvSpPr>
          <p:cNvPr id="46" name="矩形: 圓角 77">
            <a:extLst>
              <a:ext uri="{FF2B5EF4-FFF2-40B4-BE49-F238E27FC236}">
                <a16:creationId xmlns:a16="http://schemas.microsoft.com/office/drawing/2014/main" id="{7FF86035-A56C-41C4-9977-C1DEB0BDBA85}"/>
              </a:ext>
            </a:extLst>
          </p:cNvPr>
          <p:cNvSpPr/>
          <p:nvPr/>
        </p:nvSpPr>
        <p:spPr>
          <a:xfrm>
            <a:off x="4198289" y="5076632"/>
            <a:ext cx="1188720" cy="64008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00" dirty="0" smtClean="0">
                <a:solidFill>
                  <a:schemeClr val="tx1"/>
                </a:solidFill>
                <a:latin typeface="Times New Roman" panose="02020603050405020304" pitchFamily="18" charset="0"/>
                <a:cs typeface="Times New Roman" panose="02020603050405020304" pitchFamily="18" charset="0"/>
              </a:rPr>
              <a:t>Parameter-Efficient FGIR</a:t>
            </a:r>
          </a:p>
        </p:txBody>
      </p:sp>
      <p:cxnSp>
        <p:nvCxnSpPr>
          <p:cNvPr id="47" name="Straight Arrow Connector 46"/>
          <p:cNvCxnSpPr>
            <a:stCxn id="41" idx="3"/>
            <a:endCxn id="42" idx="1"/>
          </p:cNvCxnSpPr>
          <p:nvPr/>
        </p:nvCxnSpPr>
        <p:spPr>
          <a:xfrm>
            <a:off x="6773391" y="3987991"/>
            <a:ext cx="3670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2" idx="3"/>
            <a:endCxn id="43" idx="1"/>
          </p:cNvCxnSpPr>
          <p:nvPr/>
        </p:nvCxnSpPr>
        <p:spPr>
          <a:xfrm>
            <a:off x="8329151" y="3987991"/>
            <a:ext cx="36572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3" idx="3"/>
            <a:endCxn id="44" idx="1"/>
          </p:cNvCxnSpPr>
          <p:nvPr/>
        </p:nvCxnSpPr>
        <p:spPr>
          <a:xfrm flipV="1">
            <a:off x="9792152" y="3992337"/>
            <a:ext cx="365721" cy="19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3231" y="4802550"/>
            <a:ext cx="1280160" cy="1280160"/>
          </a:xfrm>
          <a:prstGeom prst="rect">
            <a:avLst/>
          </a:prstGeom>
        </p:spPr>
      </p:pic>
      <p:sp>
        <p:nvSpPr>
          <p:cNvPr id="51" name="矩形: 圓角 77">
            <a:extLst>
              <a:ext uri="{FF2B5EF4-FFF2-40B4-BE49-F238E27FC236}">
                <a16:creationId xmlns:a16="http://schemas.microsoft.com/office/drawing/2014/main" id="{7FF86035-A56C-41C4-9977-C1DEB0BDBA85}"/>
              </a:ext>
            </a:extLst>
          </p:cNvPr>
          <p:cNvSpPr/>
          <p:nvPr/>
        </p:nvSpPr>
        <p:spPr>
          <a:xfrm>
            <a:off x="7135630" y="4802550"/>
            <a:ext cx="1188720" cy="1280160"/>
          </a:xfrm>
          <a:prstGeom prst="roundRect">
            <a:avLst/>
          </a:prstGeom>
          <a:solidFill>
            <a:srgbClr val="D4EA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smtClean="0">
                <a:solidFill>
                  <a:schemeClr val="tx1"/>
                </a:solidFill>
                <a:latin typeface="Times New Roman" panose="02020603050405020304" pitchFamily="18" charset="0"/>
                <a:cs typeface="Times New Roman" panose="02020603050405020304" pitchFamily="18" charset="0"/>
              </a:rPr>
              <a:t>Frozen Feature </a:t>
            </a:r>
            <a:r>
              <a:rPr lang="en-US" sz="1800" dirty="0">
                <a:solidFill>
                  <a:schemeClr val="tx1"/>
                </a:solidFill>
                <a:latin typeface="Times New Roman" panose="02020603050405020304" pitchFamily="18" charset="0"/>
                <a:cs typeface="Times New Roman" panose="02020603050405020304" pitchFamily="18" charset="0"/>
              </a:rPr>
              <a:t>Encoder </a:t>
            </a:r>
            <a:r>
              <a:rPr lang="en-US" sz="1800" dirty="0" smtClean="0">
                <a:solidFill>
                  <a:schemeClr val="tx1"/>
                </a:solidFill>
                <a:latin typeface="Times New Roman" panose="02020603050405020304" pitchFamily="18" charset="0"/>
                <a:cs typeface="Times New Roman" panose="02020603050405020304" pitchFamily="18" charset="0"/>
              </a:rPr>
              <a:t>❄️</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52" name="矩形: 圓角 77">
            <a:extLst>
              <a:ext uri="{FF2B5EF4-FFF2-40B4-BE49-F238E27FC236}">
                <a16:creationId xmlns:a16="http://schemas.microsoft.com/office/drawing/2014/main" id="{7FF86035-A56C-41C4-9977-C1DEB0BDBA85}"/>
              </a:ext>
            </a:extLst>
          </p:cNvPr>
          <p:cNvSpPr/>
          <p:nvPr/>
        </p:nvSpPr>
        <p:spPr>
          <a:xfrm>
            <a:off x="8686589" y="4802311"/>
            <a:ext cx="1097280" cy="128016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smtClean="0">
                <a:solidFill>
                  <a:schemeClr val="tx1"/>
                </a:solidFill>
                <a:latin typeface="Times New Roman" panose="02020603050405020304" pitchFamily="18" charset="0"/>
                <a:cs typeface="Times New Roman" panose="02020603050405020304" pitchFamily="18" charset="0"/>
              </a:rPr>
              <a:t>Trainable Module🔥</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53" name="矩形: 圓角 77">
            <a:extLst>
              <a:ext uri="{FF2B5EF4-FFF2-40B4-BE49-F238E27FC236}">
                <a16:creationId xmlns:a16="http://schemas.microsoft.com/office/drawing/2014/main" id="{7FF86035-A56C-41C4-9977-C1DEB0BDBA85}"/>
              </a:ext>
            </a:extLst>
          </p:cNvPr>
          <p:cNvSpPr/>
          <p:nvPr/>
        </p:nvSpPr>
        <p:spPr>
          <a:xfrm>
            <a:off x="10146325" y="4802311"/>
            <a:ext cx="259724" cy="128016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solidFill>
                  <a:schemeClr val="tx1"/>
                </a:solidFill>
                <a:latin typeface="Times New Roman" panose="02020603050405020304" pitchFamily="18" charset="0"/>
                <a:cs typeface="Times New Roman" panose="02020603050405020304" pitchFamily="18" charset="0"/>
              </a:rPr>
              <a:t>He a d🔥</a:t>
            </a:r>
            <a:endParaRPr lang="en-US" sz="1600" dirty="0">
              <a:solidFill>
                <a:schemeClr val="tx1"/>
              </a:solidFill>
              <a:latin typeface="Times New Roman" panose="02020603050405020304" pitchFamily="18" charset="0"/>
              <a:cs typeface="Times New Roman" panose="02020603050405020304" pitchFamily="18" charset="0"/>
            </a:endParaRPr>
          </a:p>
        </p:txBody>
      </p:sp>
      <p:cxnSp>
        <p:nvCxnSpPr>
          <p:cNvPr id="54" name="Straight Arrow Connector 53"/>
          <p:cNvCxnSpPr>
            <a:stCxn id="50" idx="3"/>
            <a:endCxn id="51" idx="1"/>
          </p:cNvCxnSpPr>
          <p:nvPr/>
        </p:nvCxnSpPr>
        <p:spPr>
          <a:xfrm>
            <a:off x="6773391" y="5442630"/>
            <a:ext cx="36223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8333875" y="5442391"/>
            <a:ext cx="344944" cy="2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52" idx="3"/>
            <a:endCxn id="53" idx="1"/>
          </p:cNvCxnSpPr>
          <p:nvPr/>
        </p:nvCxnSpPr>
        <p:spPr>
          <a:xfrm>
            <a:off x="9783869" y="5442391"/>
            <a:ext cx="362456"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3231" y="428763"/>
            <a:ext cx="1280160" cy="1280160"/>
          </a:xfrm>
          <a:prstGeom prst="rect">
            <a:avLst/>
          </a:prstGeom>
        </p:spPr>
      </p:pic>
      <p:sp>
        <p:nvSpPr>
          <p:cNvPr id="58" name="矩形: 圓角 77">
            <a:extLst>
              <a:ext uri="{FF2B5EF4-FFF2-40B4-BE49-F238E27FC236}">
                <a16:creationId xmlns:a16="http://schemas.microsoft.com/office/drawing/2014/main" id="{7FF86035-A56C-41C4-9977-C1DEB0BDBA85}"/>
              </a:ext>
            </a:extLst>
          </p:cNvPr>
          <p:cNvSpPr/>
          <p:nvPr/>
        </p:nvSpPr>
        <p:spPr>
          <a:xfrm>
            <a:off x="7135630" y="428763"/>
            <a:ext cx="1188720" cy="128016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smtClean="0">
                <a:solidFill>
                  <a:schemeClr val="tx1"/>
                </a:solidFill>
                <a:latin typeface="Times New Roman" panose="02020603050405020304" pitchFamily="18" charset="0"/>
                <a:cs typeface="Times New Roman" panose="02020603050405020304" pitchFamily="18" charset="0"/>
              </a:rPr>
              <a:t>Trainable Feature </a:t>
            </a:r>
            <a:r>
              <a:rPr lang="en-US" sz="1800" dirty="0">
                <a:solidFill>
                  <a:schemeClr val="tx1"/>
                </a:solidFill>
                <a:latin typeface="Times New Roman" panose="02020603050405020304" pitchFamily="18" charset="0"/>
                <a:cs typeface="Times New Roman" panose="02020603050405020304" pitchFamily="18" charset="0"/>
              </a:rPr>
              <a:t>Encoder </a:t>
            </a:r>
            <a:r>
              <a:rPr lang="en-US" sz="1800" dirty="0" smtClean="0">
                <a:solidFill>
                  <a:schemeClr val="tx1"/>
                </a:solidFill>
                <a:latin typeface="Times New Roman" panose="02020603050405020304" pitchFamily="18" charset="0"/>
                <a:cs typeface="Times New Roman" panose="02020603050405020304" pitchFamily="18" charset="0"/>
              </a:rPr>
              <a:t>🔥</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59" name="矩形: 圓角 77">
            <a:extLst>
              <a:ext uri="{FF2B5EF4-FFF2-40B4-BE49-F238E27FC236}">
                <a16:creationId xmlns:a16="http://schemas.microsoft.com/office/drawing/2014/main" id="{7FF86035-A56C-41C4-9977-C1DEB0BDBA85}"/>
              </a:ext>
            </a:extLst>
          </p:cNvPr>
          <p:cNvSpPr/>
          <p:nvPr/>
        </p:nvSpPr>
        <p:spPr>
          <a:xfrm>
            <a:off x="8686589" y="428763"/>
            <a:ext cx="259724" cy="128016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solidFill>
                  <a:schemeClr val="tx1"/>
                </a:solidFill>
                <a:latin typeface="Times New Roman" panose="02020603050405020304" pitchFamily="18" charset="0"/>
                <a:cs typeface="Times New Roman" panose="02020603050405020304" pitchFamily="18" charset="0"/>
              </a:rPr>
              <a:t>He a d🔥</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60" name="矩形: 圓角 77">
            <a:extLst>
              <a:ext uri="{FF2B5EF4-FFF2-40B4-BE49-F238E27FC236}">
                <a16:creationId xmlns:a16="http://schemas.microsoft.com/office/drawing/2014/main" id="{7FF86035-A56C-41C4-9977-C1DEB0BDBA85}"/>
              </a:ext>
            </a:extLst>
          </p:cNvPr>
          <p:cNvSpPr/>
          <p:nvPr/>
        </p:nvSpPr>
        <p:spPr>
          <a:xfrm>
            <a:off x="4209117" y="748803"/>
            <a:ext cx="1188720" cy="64008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00" dirty="0" smtClean="0">
                <a:solidFill>
                  <a:schemeClr val="tx1"/>
                </a:solidFill>
                <a:latin typeface="Times New Roman" panose="02020603050405020304" pitchFamily="18" charset="0"/>
                <a:cs typeface="Times New Roman" panose="02020603050405020304" pitchFamily="18" charset="0"/>
              </a:rPr>
              <a:t>Traditional coarse recognition</a:t>
            </a:r>
          </a:p>
        </p:txBody>
      </p:sp>
      <p:cxnSp>
        <p:nvCxnSpPr>
          <p:cNvPr id="61" name="Straight Arrow Connector 60"/>
          <p:cNvCxnSpPr>
            <a:stCxn id="57" idx="3"/>
            <a:endCxn id="58" idx="1"/>
          </p:cNvCxnSpPr>
          <p:nvPr/>
        </p:nvCxnSpPr>
        <p:spPr>
          <a:xfrm>
            <a:off x="6773391" y="1068843"/>
            <a:ext cx="36223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8" idx="3"/>
            <a:endCxn id="59" idx="1"/>
          </p:cNvCxnSpPr>
          <p:nvPr/>
        </p:nvCxnSpPr>
        <p:spPr>
          <a:xfrm>
            <a:off x="8324350" y="1068843"/>
            <a:ext cx="36223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3231" y="1891212"/>
            <a:ext cx="1280160" cy="1280160"/>
          </a:xfrm>
          <a:prstGeom prst="rect">
            <a:avLst/>
          </a:prstGeom>
        </p:spPr>
      </p:pic>
      <p:sp>
        <p:nvSpPr>
          <p:cNvPr id="64" name="矩形: 圓角 77">
            <a:extLst>
              <a:ext uri="{FF2B5EF4-FFF2-40B4-BE49-F238E27FC236}">
                <a16:creationId xmlns:a16="http://schemas.microsoft.com/office/drawing/2014/main" id="{7FF86035-A56C-41C4-9977-C1DEB0BDBA85}"/>
              </a:ext>
            </a:extLst>
          </p:cNvPr>
          <p:cNvSpPr/>
          <p:nvPr/>
        </p:nvSpPr>
        <p:spPr>
          <a:xfrm>
            <a:off x="7135630" y="1891212"/>
            <a:ext cx="1188720" cy="1280160"/>
          </a:xfrm>
          <a:prstGeom prst="roundRect">
            <a:avLst/>
          </a:prstGeom>
          <a:solidFill>
            <a:srgbClr val="D4EA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800" dirty="0">
                <a:solidFill>
                  <a:schemeClr val="tx1"/>
                </a:solidFill>
                <a:latin typeface="Times New Roman" panose="02020603050405020304" pitchFamily="18" charset="0"/>
                <a:cs typeface="Times New Roman" panose="02020603050405020304" pitchFamily="18" charset="0"/>
              </a:rPr>
              <a:t>Frozen Feature Encoder ❄️</a:t>
            </a:r>
          </a:p>
        </p:txBody>
      </p:sp>
      <p:sp>
        <p:nvSpPr>
          <p:cNvPr id="65" name="矩形: 圓角 77">
            <a:extLst>
              <a:ext uri="{FF2B5EF4-FFF2-40B4-BE49-F238E27FC236}">
                <a16:creationId xmlns:a16="http://schemas.microsoft.com/office/drawing/2014/main" id="{7FF86035-A56C-41C4-9977-C1DEB0BDBA85}"/>
              </a:ext>
            </a:extLst>
          </p:cNvPr>
          <p:cNvSpPr/>
          <p:nvPr/>
        </p:nvSpPr>
        <p:spPr>
          <a:xfrm>
            <a:off x="8686589" y="1890972"/>
            <a:ext cx="259724" cy="1280160"/>
          </a:xfrm>
          <a:prstGeom prst="round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solidFill>
                  <a:schemeClr val="tx1"/>
                </a:solidFill>
                <a:latin typeface="Times New Roman" panose="02020603050405020304" pitchFamily="18" charset="0"/>
                <a:cs typeface="Times New Roman" panose="02020603050405020304" pitchFamily="18" charset="0"/>
              </a:rPr>
              <a:t>He a d🔥</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66" name="矩形: 圓角 77">
            <a:extLst>
              <a:ext uri="{FF2B5EF4-FFF2-40B4-BE49-F238E27FC236}">
                <a16:creationId xmlns:a16="http://schemas.microsoft.com/office/drawing/2014/main" id="{7FF86035-A56C-41C4-9977-C1DEB0BDBA85}"/>
              </a:ext>
            </a:extLst>
          </p:cNvPr>
          <p:cNvSpPr/>
          <p:nvPr/>
        </p:nvSpPr>
        <p:spPr>
          <a:xfrm>
            <a:off x="4205052" y="2211252"/>
            <a:ext cx="1188720" cy="64008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00" dirty="0" smtClean="0">
                <a:solidFill>
                  <a:schemeClr val="tx1"/>
                </a:solidFill>
                <a:latin typeface="Times New Roman" panose="02020603050405020304" pitchFamily="18" charset="0"/>
                <a:cs typeface="Times New Roman" panose="02020603050405020304" pitchFamily="18" charset="0"/>
              </a:rPr>
              <a:t>Linear classifier evaluation</a:t>
            </a:r>
          </a:p>
        </p:txBody>
      </p:sp>
      <p:cxnSp>
        <p:nvCxnSpPr>
          <p:cNvPr id="67" name="Straight Arrow Connector 66"/>
          <p:cNvCxnSpPr>
            <a:stCxn id="63" idx="3"/>
            <a:endCxn id="64" idx="1"/>
          </p:cNvCxnSpPr>
          <p:nvPr/>
        </p:nvCxnSpPr>
        <p:spPr>
          <a:xfrm>
            <a:off x="6773391" y="2531292"/>
            <a:ext cx="362239"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4" idx="3"/>
            <a:endCxn id="65" idx="1"/>
          </p:cNvCxnSpPr>
          <p:nvPr/>
        </p:nvCxnSpPr>
        <p:spPr>
          <a:xfrm flipV="1">
            <a:off x="8324350" y="2531052"/>
            <a:ext cx="362239" cy="2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9320317" y="780745"/>
            <a:ext cx="1097280" cy="274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i="1" dirty="0" smtClean="0">
                <a:solidFill>
                  <a:schemeClr val="tx1"/>
                </a:solidFill>
                <a:latin typeface="Times New Roman" panose="02020603050405020304" pitchFamily="18" charset="0"/>
                <a:cs typeface="Times New Roman" panose="02020603050405020304" pitchFamily="18" charset="0"/>
              </a:rPr>
              <a:t>Trainable </a:t>
            </a:r>
            <a:r>
              <a:rPr lang="en-US" sz="1600" dirty="0" smtClean="0">
                <a:solidFill>
                  <a:schemeClr val="tx1"/>
                </a:solidFill>
                <a:latin typeface="Times New Roman" panose="02020603050405020304" pitchFamily="18" charset="0"/>
                <a:cs typeface="Times New Roman" panose="02020603050405020304" pitchFamily="18" charset="0"/>
              </a:rPr>
              <a:t>🔥</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70" name="Rectangle 69"/>
          <p:cNvSpPr/>
          <p:nvPr/>
        </p:nvSpPr>
        <p:spPr>
          <a:xfrm>
            <a:off x="9320317" y="1126879"/>
            <a:ext cx="109728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i="1" dirty="0" smtClean="0">
                <a:solidFill>
                  <a:schemeClr val="tx1"/>
                </a:solidFill>
                <a:latin typeface="Times New Roman" panose="02020603050405020304" pitchFamily="18" charset="0"/>
                <a:cs typeface="Times New Roman" panose="02020603050405020304" pitchFamily="18" charset="0"/>
              </a:rPr>
              <a:t>Frozen </a:t>
            </a:r>
            <a:r>
              <a:rPr lang="en-US" sz="1600" dirty="0" smtClean="0">
                <a:solidFill>
                  <a:schemeClr val="tx1"/>
                </a:solidFill>
                <a:latin typeface="Times New Roman" panose="02020603050405020304" pitchFamily="18" charset="0"/>
                <a:cs typeface="Times New Roman" panose="02020603050405020304" pitchFamily="18" charset="0"/>
              </a:rPr>
              <a:t>❄️</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71" name="Rectangle 70"/>
          <p:cNvSpPr/>
          <p:nvPr/>
        </p:nvSpPr>
        <p:spPr>
          <a:xfrm>
            <a:off x="9320317" y="429589"/>
            <a:ext cx="109728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i="1" dirty="0" smtClean="0">
                <a:solidFill>
                  <a:schemeClr val="tx1"/>
                </a:solidFill>
                <a:latin typeface="Times New Roman" panose="02020603050405020304" pitchFamily="18" charset="0"/>
                <a:cs typeface="Times New Roman" panose="02020603050405020304" pitchFamily="18" charset="0"/>
              </a:rPr>
              <a:t>Legend:</a:t>
            </a:r>
            <a:endParaRPr lang="en-US" sz="1600" dirty="0">
              <a:solidFill>
                <a:schemeClr val="tx1"/>
              </a:solidFill>
              <a:latin typeface="Times New Roman" panose="02020603050405020304" pitchFamily="18" charset="0"/>
              <a:cs typeface="Times New Roman" panose="02020603050405020304" pitchFamily="18" charset="0"/>
            </a:endParaRPr>
          </a:p>
        </p:txBody>
      </p:sp>
      <p:sp>
        <p:nvSpPr>
          <p:cNvPr id="72" name="Rectangle 71"/>
          <p:cNvSpPr/>
          <p:nvPr/>
        </p:nvSpPr>
        <p:spPr>
          <a:xfrm>
            <a:off x="9257752" y="419100"/>
            <a:ext cx="1199792" cy="109058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19944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860761" y="501927"/>
            <a:ext cx="7269110" cy="5389968"/>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tx1"/>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rcRect l="66667" t="66667"/>
          <a:stretch>
            <a:fillRect/>
          </a:stretch>
        </p:blipFill>
        <p:spPr>
          <a:xfrm>
            <a:off x="5680751" y="2006289"/>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sp>
        <p:nvSpPr>
          <p:cNvPr id="10" name="Rectangle 9"/>
          <p:cNvSpPr/>
          <p:nvPr/>
        </p:nvSpPr>
        <p:spPr>
          <a:xfrm>
            <a:off x="6343211" y="1248674"/>
            <a:ext cx="2332294" cy="3540335"/>
          </a:xfrm>
          <a:prstGeom prst="rect">
            <a:avLst/>
          </a:prstGeom>
          <a:solidFill>
            <a:schemeClr val="bg1">
              <a:lumMod val="9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tx1"/>
              </a:solidFill>
              <a:latin typeface="Times New Roman" panose="02020603050405020304" pitchFamily="18" charset="0"/>
              <a:cs typeface="Times New Roman" panose="02020603050405020304" pitchFamily="18" charset="0"/>
            </a:endParaRPr>
          </a:p>
        </p:txBody>
      </p:sp>
      <p:cxnSp>
        <p:nvCxnSpPr>
          <p:cNvPr id="11" name="Straight Arrow Connector 10"/>
          <p:cNvCxnSpPr/>
          <p:nvPr/>
        </p:nvCxnSpPr>
        <p:spPr>
          <a:xfrm>
            <a:off x="7537363" y="1863971"/>
            <a:ext cx="0" cy="2068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rcRect l="33333" t="66667" r="33333"/>
          <a:stretch>
            <a:fillRect/>
          </a:stretch>
        </p:blipFill>
        <p:spPr>
          <a:xfrm>
            <a:off x="5406625" y="2006464"/>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rcRect t="66667" r="66667"/>
          <a:stretch>
            <a:fillRect/>
          </a:stretch>
        </p:blipFill>
        <p:spPr>
          <a:xfrm>
            <a:off x="5118780" y="2006464"/>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rcRect l="66667" t="33333" b="33333"/>
          <a:stretch>
            <a:fillRect/>
          </a:stretch>
        </p:blipFill>
        <p:spPr>
          <a:xfrm>
            <a:off x="4830935" y="2006464"/>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rcRect l="33333" t="33333" r="33333" b="33333"/>
          <a:stretch>
            <a:fillRect/>
          </a:stretch>
        </p:blipFill>
        <p:spPr>
          <a:xfrm>
            <a:off x="4556615" y="2006464"/>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rcRect t="33333" r="66667" b="33333"/>
          <a:stretch>
            <a:fillRect/>
          </a:stretch>
        </p:blipFill>
        <p:spPr>
          <a:xfrm>
            <a:off x="4278504" y="2006464"/>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rcRect l="66667" b="66667"/>
          <a:stretch>
            <a:fillRect/>
          </a:stretch>
        </p:blipFill>
        <p:spPr>
          <a:xfrm>
            <a:off x="3998936" y="2006464"/>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rcRect l="33333" r="33333" b="66667"/>
          <a:stretch>
            <a:fillRect/>
          </a:stretch>
        </p:blipFill>
        <p:spPr>
          <a:xfrm>
            <a:off x="3718043" y="2006464"/>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rcRect r="66667" b="66667"/>
          <a:stretch>
            <a:fillRect/>
          </a:stretch>
        </p:blipFill>
        <p:spPr>
          <a:xfrm>
            <a:off x="3437150" y="2006464"/>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2553" y="840112"/>
            <a:ext cx="548640" cy="548640"/>
          </a:xfrm>
          <a:prstGeom prst="rect">
            <a:avLst/>
          </a:prstGeom>
        </p:spPr>
      </p:pic>
      <p:sp>
        <p:nvSpPr>
          <p:cNvPr id="21" name="Rectangle 20"/>
          <p:cNvSpPr/>
          <p:nvPr/>
        </p:nvSpPr>
        <p:spPr>
          <a:xfrm>
            <a:off x="2969941" y="1567630"/>
            <a:ext cx="2743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Embedding</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22" name="Rectangle 21"/>
          <p:cNvSpPr/>
          <p:nvPr/>
        </p:nvSpPr>
        <p:spPr>
          <a:xfrm>
            <a:off x="2969941" y="2445298"/>
            <a:ext cx="2743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Transformer Encoder Group</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23" name="Rectangle 22"/>
          <p:cNvSpPr/>
          <p:nvPr/>
        </p:nvSpPr>
        <p:spPr>
          <a:xfrm>
            <a:off x="2969943" y="3372270"/>
            <a:ext cx="2743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Transformer Encoder Group</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24" name="Rectangle 23"/>
          <p:cNvSpPr/>
          <p:nvPr/>
        </p:nvSpPr>
        <p:spPr>
          <a:xfrm>
            <a:off x="2969941" y="2006464"/>
            <a:ext cx="457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CLS</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25" name="Rectangle 24"/>
          <p:cNvSpPr/>
          <p:nvPr/>
        </p:nvSpPr>
        <p:spPr>
          <a:xfrm>
            <a:off x="2969941" y="2898338"/>
            <a:ext cx="2743200" cy="274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Intermediate Layer Adapter (ILA)</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26" name="Rectangle 25"/>
          <p:cNvSpPr/>
          <p:nvPr/>
        </p:nvSpPr>
        <p:spPr>
          <a:xfrm>
            <a:off x="2969943" y="3837338"/>
            <a:ext cx="2743200" cy="274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Intermediate Layer Adapter (ILA)</a:t>
            </a:r>
          </a:p>
        </p:txBody>
      </p:sp>
      <p:sp>
        <p:nvSpPr>
          <p:cNvPr id="27" name="Rectangle 26"/>
          <p:cNvSpPr/>
          <p:nvPr/>
        </p:nvSpPr>
        <p:spPr>
          <a:xfrm>
            <a:off x="2969939" y="4306006"/>
            <a:ext cx="2743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Transformer Encoder Group</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2969939" y="4755503"/>
            <a:ext cx="2743200" cy="274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Classification Head</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29" name="矩形: 圓角 85">
            <a:extLst>
              <a:ext uri="{FF2B5EF4-FFF2-40B4-BE49-F238E27FC236}">
                <a16:creationId xmlns:a16="http://schemas.microsoft.com/office/drawing/2014/main" id="{1F1E284D-FB34-43ED-8B81-CA0C397DC799}"/>
              </a:ext>
            </a:extLst>
          </p:cNvPr>
          <p:cNvSpPr/>
          <p:nvPr/>
        </p:nvSpPr>
        <p:spPr>
          <a:xfrm>
            <a:off x="2969939" y="5190126"/>
            <a:ext cx="2743196" cy="18288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Predictions</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0" name="矩形: 圓角 85">
            <a:extLst>
              <a:ext uri="{FF2B5EF4-FFF2-40B4-BE49-F238E27FC236}">
                <a16:creationId xmlns:a16="http://schemas.microsoft.com/office/drawing/2014/main" id="{1F1E284D-FB34-43ED-8B81-CA0C397DC799}"/>
              </a:ext>
            </a:extLst>
          </p:cNvPr>
          <p:cNvSpPr/>
          <p:nvPr/>
        </p:nvSpPr>
        <p:spPr>
          <a:xfrm>
            <a:off x="2969941" y="565792"/>
            <a:ext cx="3147962" cy="27432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b="1" dirty="0" smtClean="0">
                <a:solidFill>
                  <a:schemeClr val="tx1"/>
                </a:solidFill>
                <a:latin typeface="Times New Roman" panose="02020603050405020304" pitchFamily="18" charset="0"/>
                <a:cs typeface="Times New Roman" panose="02020603050405020304" pitchFamily="18" charset="0"/>
              </a:rPr>
              <a:t>Vision Transformer with ILA</a:t>
            </a:r>
            <a:endParaRPr lang="en-US" sz="1400" b="1" dirty="0">
              <a:solidFill>
                <a:schemeClr val="tx1"/>
              </a:solidFill>
              <a:latin typeface="Times New Roman" panose="02020603050405020304" pitchFamily="18" charset="0"/>
              <a:cs typeface="Times New Roman" panose="02020603050405020304" pitchFamily="18" charset="0"/>
            </a:endParaRPr>
          </a:p>
        </p:txBody>
      </p:sp>
      <p:sp>
        <p:nvSpPr>
          <p:cNvPr id="31" name="矩形: 圓角 85">
            <a:extLst>
              <a:ext uri="{FF2B5EF4-FFF2-40B4-BE49-F238E27FC236}">
                <a16:creationId xmlns:a16="http://schemas.microsoft.com/office/drawing/2014/main" id="{1F1E284D-FB34-43ED-8B81-CA0C397DC799}"/>
              </a:ext>
            </a:extLst>
          </p:cNvPr>
          <p:cNvSpPr/>
          <p:nvPr/>
        </p:nvSpPr>
        <p:spPr>
          <a:xfrm>
            <a:off x="6098916" y="565792"/>
            <a:ext cx="2286000" cy="27432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b="1" dirty="0" smtClean="0">
                <a:solidFill>
                  <a:schemeClr val="tx1"/>
                </a:solidFill>
                <a:latin typeface="Times New Roman" panose="02020603050405020304" pitchFamily="18" charset="0"/>
                <a:cs typeface="Times New Roman" panose="02020603050405020304" pitchFamily="18" charset="0"/>
              </a:rPr>
              <a:t>Intermediate Layer Adapter</a:t>
            </a:r>
            <a:endParaRPr lang="en-US" sz="1400" b="1" dirty="0">
              <a:solidFill>
                <a:schemeClr val="tx1"/>
              </a:solidFill>
              <a:latin typeface="Times New Roman" panose="02020603050405020304" pitchFamily="18" charset="0"/>
              <a:cs typeface="Times New Roman" panose="02020603050405020304" pitchFamily="18" charset="0"/>
            </a:endParaRPr>
          </a:p>
        </p:txBody>
      </p:sp>
      <p:sp>
        <p:nvSpPr>
          <p:cNvPr id="32" name="Trapezoid 31"/>
          <p:cNvSpPr/>
          <p:nvPr/>
        </p:nvSpPr>
        <p:spPr>
          <a:xfrm rot="10800000">
            <a:off x="6848787" y="1340130"/>
            <a:ext cx="1371600" cy="548640"/>
          </a:xfrm>
          <a:prstGeom prst="trapezoi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33" name="Rectangle 32"/>
          <p:cNvSpPr/>
          <p:nvPr/>
        </p:nvSpPr>
        <p:spPr>
          <a:xfrm>
            <a:off x="6985947" y="1337041"/>
            <a:ext cx="1097280" cy="553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smtClean="0">
                <a:solidFill>
                  <a:schemeClr val="tx1"/>
                </a:solidFill>
                <a:latin typeface="Times New Roman" panose="02020603050405020304" pitchFamily="18" charset="0"/>
                <a:cs typeface="Times New Roman" panose="02020603050405020304" pitchFamily="18" charset="0"/>
              </a:rPr>
              <a:t>Channel Downsampling</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4" name="Trapezoid 33"/>
          <p:cNvSpPr/>
          <p:nvPr/>
        </p:nvSpPr>
        <p:spPr>
          <a:xfrm>
            <a:off x="6852782" y="4158447"/>
            <a:ext cx="1371600" cy="548640"/>
          </a:xfrm>
          <a:prstGeom prst="trapezoi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Channel Upsampling</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5" name="Rectangle 34"/>
          <p:cNvSpPr/>
          <p:nvPr/>
        </p:nvSpPr>
        <p:spPr>
          <a:xfrm>
            <a:off x="6624182" y="3212977"/>
            <a:ext cx="182880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Nonlinear Activation</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6" name="Oval 35"/>
          <p:cNvSpPr/>
          <p:nvPr/>
        </p:nvSpPr>
        <p:spPr>
          <a:xfrm>
            <a:off x="7397427" y="493271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8816660" y="2075046"/>
            <a:ext cx="1143000" cy="176229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Residual Spatial Downsampling (</a:t>
            </a:r>
            <a:r>
              <a:rPr lang="en-US" sz="1400" b="1" dirty="0" smtClean="0">
                <a:solidFill>
                  <a:schemeClr val="tx1"/>
                </a:solidFill>
                <a:latin typeface="Times New Roman" panose="02020603050405020304" pitchFamily="18" charset="0"/>
                <a:cs typeface="Times New Roman" panose="02020603050405020304" pitchFamily="18" charset="0"/>
              </a:rPr>
              <a:t>RSDS</a:t>
            </a:r>
            <a:r>
              <a:rPr lang="en-US" sz="1400" dirty="0" smtClean="0">
                <a:solidFill>
                  <a:schemeClr val="tx1"/>
                </a:solidFill>
                <a:latin typeface="Times New Roman" panose="02020603050405020304" pitchFamily="18" charset="0"/>
                <a:cs typeface="Times New Roman" panose="02020603050405020304" pitchFamily="18" charset="0"/>
              </a:rPr>
              <a:t>):       2D DWC with </a:t>
            </a:r>
            <a:r>
              <a:rPr lang="en-US" sz="1400" u="sng" dirty="0" smtClean="0">
                <a:solidFill>
                  <a:schemeClr val="tx1"/>
                </a:solidFill>
                <a:latin typeface="Times New Roman" panose="02020603050405020304" pitchFamily="18" charset="0"/>
                <a:cs typeface="Times New Roman" panose="02020603050405020304" pitchFamily="18" charset="0"/>
              </a:rPr>
              <a:t>Near One Initialization</a:t>
            </a:r>
            <a:r>
              <a:rPr lang="en-US" sz="1400" dirty="0" smtClean="0">
                <a:solidFill>
                  <a:schemeClr val="tx1"/>
                </a:solidFill>
                <a:latin typeface="Times New Roman" panose="02020603050405020304" pitchFamily="18" charset="0"/>
                <a:cs typeface="Times New Roman" panose="02020603050405020304" pitchFamily="18" charset="0"/>
              </a:rPr>
              <a:t>)</a:t>
            </a:r>
            <a:endParaRPr lang="en-US" sz="14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8" name="Rectangle 37"/>
              <p:cNvSpPr/>
              <p:nvPr/>
            </p:nvSpPr>
            <p:spPr>
              <a:xfrm>
                <a:off x="7401422" y="5412201"/>
                <a:ext cx="27432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sz="1400" b="1" i="1">
                              <a:solidFill>
                                <a:schemeClr val="tx1"/>
                              </a:solidFill>
                              <a:latin typeface="Cambria Math" panose="02040503050406030204" pitchFamily="18" charset="0"/>
                              <a:cs typeface="Times New Roman" panose="02020603050405020304" pitchFamily="18" charset="0"/>
                            </a:rPr>
                          </m:ctrlPr>
                        </m:sSubPr>
                        <m:e>
                          <m:acc>
                            <m:accPr>
                              <m:chr m:val="̂"/>
                              <m:ctrlPr>
                                <a:rPr lang="en-US" sz="1400" b="1" i="1">
                                  <a:solidFill>
                                    <a:schemeClr val="tx1"/>
                                  </a:solidFill>
                                  <a:latin typeface="Cambria Math" panose="02040503050406030204" pitchFamily="18" charset="0"/>
                                  <a:cs typeface="Times New Roman" panose="02020603050405020304" pitchFamily="18" charset="0"/>
                                </a:rPr>
                              </m:ctrlPr>
                            </m:accPr>
                            <m:e>
                              <m:r>
                                <a:rPr lang="en-US" sz="1400" b="1" i="1">
                                  <a:solidFill>
                                    <a:schemeClr val="tx1"/>
                                  </a:solidFill>
                                  <a:latin typeface="Cambria Math" panose="02040503050406030204" pitchFamily="18" charset="0"/>
                                  <a:cs typeface="Times New Roman" panose="02020603050405020304" pitchFamily="18" charset="0"/>
                                </a:rPr>
                                <m:t>𝒁</m:t>
                              </m:r>
                            </m:e>
                          </m:acc>
                        </m:e>
                        <m:sub>
                          <m:r>
                            <a:rPr lang="en-US" sz="1400" b="1" i="1">
                              <a:solidFill>
                                <a:schemeClr val="tx1"/>
                              </a:solidFill>
                              <a:latin typeface="Cambria Math" panose="02040503050406030204" pitchFamily="18" charset="0"/>
                              <a:cs typeface="Times New Roman" panose="02020603050405020304" pitchFamily="18" charset="0"/>
                            </a:rPr>
                            <m:t>𝑳</m:t>
                          </m:r>
                        </m:sub>
                      </m:sSub>
                    </m:oMath>
                  </m:oMathPara>
                </a14:m>
                <a:endParaRPr lang="en-US" sz="14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8" name="Rectangle 37"/>
              <p:cNvSpPr>
                <a:spLocks noRot="1" noChangeAspect="1" noMove="1" noResize="1" noEditPoints="1" noAdjustHandles="1" noChangeArrowheads="1" noChangeShapeType="1" noTextEdit="1"/>
              </p:cNvSpPr>
              <p:nvPr/>
            </p:nvSpPr>
            <p:spPr>
              <a:xfrm>
                <a:off x="7401422" y="5412201"/>
                <a:ext cx="274320" cy="274320"/>
              </a:xfrm>
              <a:prstGeom prst="rect">
                <a:avLst/>
              </a:prstGeom>
              <a:blipFill>
                <a:blip r:embed="rId7"/>
                <a:stretch>
                  <a:fillRect l="-13333" t="-8889" r="-33333" b="-444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p:cNvSpPr/>
              <p:nvPr/>
            </p:nvSpPr>
            <p:spPr>
              <a:xfrm>
                <a:off x="7400203" y="911089"/>
                <a:ext cx="27432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sz="1400" b="1" i="1">
                              <a:solidFill>
                                <a:schemeClr val="tx1"/>
                              </a:solidFill>
                              <a:latin typeface="Cambria Math" panose="02040503050406030204" pitchFamily="18" charset="0"/>
                              <a:cs typeface="Times New Roman" panose="02020603050405020304" pitchFamily="18" charset="0"/>
                            </a:rPr>
                          </m:ctrlPr>
                        </m:sSubPr>
                        <m:e>
                          <m:r>
                            <a:rPr lang="en-US" sz="1400" b="1" i="1">
                              <a:solidFill>
                                <a:schemeClr val="tx1"/>
                              </a:solidFill>
                              <a:latin typeface="Cambria Math" panose="02040503050406030204" pitchFamily="18" charset="0"/>
                              <a:cs typeface="Times New Roman" panose="02020603050405020304" pitchFamily="18" charset="0"/>
                            </a:rPr>
                            <m:t>𝒁</m:t>
                          </m:r>
                        </m:e>
                        <m:sub>
                          <m:r>
                            <a:rPr lang="en-US" sz="1400" b="1" i="1">
                              <a:solidFill>
                                <a:schemeClr val="tx1"/>
                              </a:solidFill>
                              <a:latin typeface="Cambria Math" panose="02040503050406030204" pitchFamily="18" charset="0"/>
                              <a:cs typeface="Times New Roman" panose="02020603050405020304" pitchFamily="18" charset="0"/>
                            </a:rPr>
                            <m:t>𝑳</m:t>
                          </m:r>
                        </m:sub>
                      </m:sSub>
                    </m:oMath>
                  </m:oMathPara>
                </a14:m>
                <a:endParaRPr lang="en-US" sz="14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9" name="Rectangle 38"/>
              <p:cNvSpPr>
                <a:spLocks noRot="1" noChangeAspect="1" noMove="1" noResize="1" noEditPoints="1" noAdjustHandles="1" noChangeArrowheads="1" noChangeShapeType="1" noTextEdit="1"/>
              </p:cNvSpPr>
              <p:nvPr/>
            </p:nvSpPr>
            <p:spPr>
              <a:xfrm>
                <a:off x="7400203" y="911089"/>
                <a:ext cx="274320" cy="274320"/>
              </a:xfrm>
              <a:prstGeom prst="rect">
                <a:avLst/>
              </a:prstGeom>
              <a:blipFill>
                <a:blip r:embed="rId8"/>
                <a:stretch>
                  <a:fillRect l="-15556" b="-4444"/>
                </a:stretch>
              </a:blipFill>
              <a:ln>
                <a:noFill/>
              </a:ln>
            </p:spPr>
            <p:txBody>
              <a:bodyPr/>
              <a:lstStyle/>
              <a:p>
                <a:r>
                  <a:rPr lang="en-US">
                    <a:noFill/>
                  </a:rPr>
                  <a:t> </a:t>
                </a:r>
              </a:p>
            </p:txBody>
          </p:sp>
        </mc:Fallback>
      </mc:AlternateContent>
      <p:cxnSp>
        <p:nvCxnSpPr>
          <p:cNvPr id="40" name="Straight Connector 39"/>
          <p:cNvCxnSpPr/>
          <p:nvPr/>
        </p:nvCxnSpPr>
        <p:spPr>
          <a:xfrm flipV="1">
            <a:off x="5713139" y="911089"/>
            <a:ext cx="355028" cy="211332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713139" y="3024409"/>
            <a:ext cx="355028" cy="272528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6623248" y="2071881"/>
            <a:ext cx="1828800" cy="457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2D Depthwise Convolution (DWC)</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43" name="Rectangle 42"/>
          <p:cNvSpPr/>
          <p:nvPr/>
        </p:nvSpPr>
        <p:spPr>
          <a:xfrm>
            <a:off x="6620187" y="2730369"/>
            <a:ext cx="1828800" cy="274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BatchNorm</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624182" y="3691026"/>
            <a:ext cx="1828800" cy="274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Pointwise Convolution</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45" name="Rectangle 44"/>
          <p:cNvSpPr/>
          <p:nvPr/>
        </p:nvSpPr>
        <p:spPr>
          <a:xfrm>
            <a:off x="6068167" y="903377"/>
            <a:ext cx="3979160" cy="4846320"/>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tx1"/>
              </a:solidFill>
              <a:latin typeface="Times New Roman" panose="02020603050405020304" pitchFamily="18" charset="0"/>
              <a:cs typeface="Times New Roman" panose="02020603050405020304" pitchFamily="18" charset="0"/>
            </a:endParaRPr>
          </a:p>
        </p:txBody>
      </p:sp>
      <p:cxnSp>
        <p:nvCxnSpPr>
          <p:cNvPr id="46" name="Straight Arrow Connector 45"/>
          <p:cNvCxnSpPr>
            <a:stCxn id="39" idx="2"/>
            <a:endCxn id="32" idx="2"/>
          </p:cNvCxnSpPr>
          <p:nvPr/>
        </p:nvCxnSpPr>
        <p:spPr>
          <a:xfrm flipH="1">
            <a:off x="7534587" y="1185409"/>
            <a:ext cx="2776" cy="1547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4" idx="2"/>
          </p:cNvCxnSpPr>
          <p:nvPr/>
        </p:nvCxnSpPr>
        <p:spPr>
          <a:xfrm>
            <a:off x="7538582" y="4707087"/>
            <a:ext cx="2776" cy="2256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6" idx="4"/>
          </p:cNvCxnSpPr>
          <p:nvPr/>
        </p:nvCxnSpPr>
        <p:spPr>
          <a:xfrm flipH="1">
            <a:off x="7532039" y="5207037"/>
            <a:ext cx="2548" cy="2051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7" idx="2"/>
          </p:cNvCxnSpPr>
          <p:nvPr/>
        </p:nvCxnSpPr>
        <p:spPr>
          <a:xfrm>
            <a:off x="9388160" y="3837338"/>
            <a:ext cx="0" cy="1225991"/>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7671747" y="5069877"/>
            <a:ext cx="171641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9" idx="3"/>
          </p:cNvCxnSpPr>
          <p:nvPr/>
        </p:nvCxnSpPr>
        <p:spPr>
          <a:xfrm>
            <a:off x="7674523" y="1048249"/>
            <a:ext cx="1713637"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37" idx="0"/>
          </p:cNvCxnSpPr>
          <p:nvPr/>
        </p:nvCxnSpPr>
        <p:spPr>
          <a:xfrm>
            <a:off x="9388160" y="1048249"/>
            <a:ext cx="0" cy="102679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4" idx="2"/>
            <a:endCxn id="34" idx="0"/>
          </p:cNvCxnSpPr>
          <p:nvPr/>
        </p:nvCxnSpPr>
        <p:spPr>
          <a:xfrm>
            <a:off x="7538582" y="3965346"/>
            <a:ext cx="0" cy="1931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5" idx="2"/>
            <a:endCxn id="44" idx="0"/>
          </p:cNvCxnSpPr>
          <p:nvPr/>
        </p:nvCxnSpPr>
        <p:spPr>
          <a:xfrm>
            <a:off x="7538582" y="3487297"/>
            <a:ext cx="0" cy="2037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3" idx="2"/>
            <a:endCxn id="35" idx="0"/>
          </p:cNvCxnSpPr>
          <p:nvPr/>
        </p:nvCxnSpPr>
        <p:spPr>
          <a:xfrm>
            <a:off x="7534587" y="3004689"/>
            <a:ext cx="3995" cy="2082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7541358" y="2523495"/>
            <a:ext cx="0" cy="2068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21" idx="0"/>
          </p:cNvCxnSpPr>
          <p:nvPr/>
        </p:nvCxnSpPr>
        <p:spPr>
          <a:xfrm>
            <a:off x="4336675" y="1421482"/>
            <a:ext cx="0" cy="1461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1" idx="2"/>
          </p:cNvCxnSpPr>
          <p:nvPr/>
        </p:nvCxnSpPr>
        <p:spPr>
          <a:xfrm>
            <a:off x="4341541" y="1841950"/>
            <a:ext cx="0" cy="1645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22" idx="0"/>
          </p:cNvCxnSpPr>
          <p:nvPr/>
        </p:nvCxnSpPr>
        <p:spPr>
          <a:xfrm flipH="1">
            <a:off x="4341541" y="2280784"/>
            <a:ext cx="0" cy="1645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2" idx="2"/>
            <a:endCxn id="25" idx="0"/>
          </p:cNvCxnSpPr>
          <p:nvPr/>
        </p:nvCxnSpPr>
        <p:spPr>
          <a:xfrm>
            <a:off x="4341541" y="2719618"/>
            <a:ext cx="0" cy="1787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5" idx="2"/>
          </p:cNvCxnSpPr>
          <p:nvPr/>
        </p:nvCxnSpPr>
        <p:spPr>
          <a:xfrm>
            <a:off x="4341541" y="3172658"/>
            <a:ext cx="0" cy="1979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23" idx="2"/>
          </p:cNvCxnSpPr>
          <p:nvPr/>
        </p:nvCxnSpPr>
        <p:spPr>
          <a:xfrm flipH="1">
            <a:off x="4336675" y="3646590"/>
            <a:ext cx="4868" cy="1907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26" idx="2"/>
          </p:cNvCxnSpPr>
          <p:nvPr/>
        </p:nvCxnSpPr>
        <p:spPr>
          <a:xfrm>
            <a:off x="4341543" y="4111658"/>
            <a:ext cx="2" cy="1943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27" idx="2"/>
            <a:endCxn id="28" idx="0"/>
          </p:cNvCxnSpPr>
          <p:nvPr/>
        </p:nvCxnSpPr>
        <p:spPr>
          <a:xfrm>
            <a:off x="4341539" y="4580326"/>
            <a:ext cx="0" cy="1751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28" idx="2"/>
            <a:endCxn id="29" idx="0"/>
          </p:cNvCxnSpPr>
          <p:nvPr/>
        </p:nvCxnSpPr>
        <p:spPr>
          <a:xfrm flipH="1">
            <a:off x="4341537" y="5029823"/>
            <a:ext cx="2" cy="1645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3652469" y="5529983"/>
            <a:ext cx="1005840" cy="274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00" i="1" dirty="0" smtClean="0">
                <a:solidFill>
                  <a:schemeClr val="tx1"/>
                </a:solidFill>
                <a:latin typeface="Times New Roman" panose="02020603050405020304" pitchFamily="18" charset="0"/>
                <a:cs typeface="Times New Roman" panose="02020603050405020304" pitchFamily="18" charset="0"/>
              </a:rPr>
              <a:t>Trainable </a:t>
            </a:r>
            <a:r>
              <a:rPr lang="en-US" sz="1300" dirty="0" smtClean="0">
                <a:solidFill>
                  <a:schemeClr val="tx1"/>
                </a:solidFill>
                <a:latin typeface="Times New Roman" panose="02020603050405020304" pitchFamily="18" charset="0"/>
                <a:cs typeface="Times New Roman" panose="02020603050405020304" pitchFamily="18" charset="0"/>
              </a:rPr>
              <a:t>🔥</a:t>
            </a:r>
            <a:endParaRPr lang="en-US" sz="1300" dirty="0">
              <a:solidFill>
                <a:schemeClr val="tx1"/>
              </a:solidFill>
              <a:latin typeface="Times New Roman" panose="02020603050405020304" pitchFamily="18" charset="0"/>
              <a:cs typeface="Times New Roman" panose="02020603050405020304" pitchFamily="18" charset="0"/>
            </a:endParaRPr>
          </a:p>
        </p:txBody>
      </p:sp>
      <p:sp>
        <p:nvSpPr>
          <p:cNvPr id="67" name="Rectangle 66"/>
          <p:cNvSpPr/>
          <p:nvPr/>
        </p:nvSpPr>
        <p:spPr>
          <a:xfrm>
            <a:off x="4798735" y="5529983"/>
            <a:ext cx="9144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00" i="1" dirty="0" smtClean="0">
                <a:solidFill>
                  <a:schemeClr val="tx1"/>
                </a:solidFill>
                <a:latin typeface="Times New Roman" panose="02020603050405020304" pitchFamily="18" charset="0"/>
                <a:cs typeface="Times New Roman" panose="02020603050405020304" pitchFamily="18" charset="0"/>
              </a:rPr>
              <a:t>Frozen </a:t>
            </a:r>
            <a:r>
              <a:rPr lang="en-US" sz="1300" dirty="0" smtClean="0">
                <a:solidFill>
                  <a:schemeClr val="tx1"/>
                </a:solidFill>
                <a:latin typeface="Times New Roman" panose="02020603050405020304" pitchFamily="18" charset="0"/>
                <a:cs typeface="Times New Roman" panose="02020603050405020304" pitchFamily="18" charset="0"/>
              </a:rPr>
              <a:t>❄️</a:t>
            </a:r>
            <a:endParaRPr lang="en-US" sz="1300" dirty="0">
              <a:solidFill>
                <a:schemeClr val="tx1"/>
              </a:solidFill>
              <a:latin typeface="Times New Roman" panose="02020603050405020304" pitchFamily="18" charset="0"/>
              <a:cs typeface="Times New Roman" panose="02020603050405020304" pitchFamily="18" charset="0"/>
            </a:endParaRPr>
          </a:p>
        </p:txBody>
      </p:sp>
      <p:sp>
        <p:nvSpPr>
          <p:cNvPr id="68" name="Rectangle 67"/>
          <p:cNvSpPr/>
          <p:nvPr/>
        </p:nvSpPr>
        <p:spPr>
          <a:xfrm>
            <a:off x="2969937" y="5529983"/>
            <a:ext cx="73152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300" i="1" dirty="0" smtClean="0">
                <a:solidFill>
                  <a:schemeClr val="tx1"/>
                </a:solidFill>
                <a:latin typeface="Times New Roman" panose="02020603050405020304" pitchFamily="18" charset="0"/>
                <a:cs typeface="Times New Roman" panose="02020603050405020304" pitchFamily="18" charset="0"/>
              </a:rPr>
              <a:t>Legend:</a:t>
            </a:r>
            <a:endParaRPr lang="en-US" sz="1300" dirty="0">
              <a:solidFill>
                <a:schemeClr val="tx1"/>
              </a:solidFill>
              <a:latin typeface="Times New Roman" panose="02020603050405020304" pitchFamily="18" charset="0"/>
              <a:cs typeface="Times New Roman" panose="02020603050405020304" pitchFamily="18" charset="0"/>
            </a:endParaRPr>
          </a:p>
        </p:txBody>
      </p:sp>
      <p:sp>
        <p:nvSpPr>
          <p:cNvPr id="69" name="Rectangle 68"/>
          <p:cNvSpPr/>
          <p:nvPr/>
        </p:nvSpPr>
        <p:spPr>
          <a:xfrm>
            <a:off x="6442882" y="1339252"/>
            <a:ext cx="413678"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300" b="1" dirty="0" smtClean="0">
                <a:solidFill>
                  <a:schemeClr val="tx1"/>
                </a:solidFill>
                <a:latin typeface="Times New Roman" panose="02020603050405020304" pitchFamily="18" charset="0"/>
                <a:cs typeface="Times New Roman" panose="02020603050405020304" pitchFamily="18" charset="0"/>
              </a:rPr>
              <a:t>SDS</a:t>
            </a:r>
            <a:endParaRPr lang="en-US" sz="13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00319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46032" y="220984"/>
            <a:ext cx="7548665" cy="6285256"/>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9" name="Rectangle 8"/>
          <p:cNvSpPr/>
          <p:nvPr/>
        </p:nvSpPr>
        <p:spPr>
          <a:xfrm>
            <a:off x="6518143" y="976609"/>
            <a:ext cx="2356091" cy="4390280"/>
          </a:xfrm>
          <a:prstGeom prst="rect">
            <a:avLst/>
          </a:prstGeom>
          <a:solidFill>
            <a:schemeClr val="bg1">
              <a:lumMod val="9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tx1"/>
              </a:solidFill>
              <a:latin typeface="Times New Roman" panose="02020603050405020304" pitchFamily="18" charset="0"/>
              <a:cs typeface="Times New Roman" panose="02020603050405020304" pitchFamily="18" charset="0"/>
            </a:endParaRPr>
          </a:p>
        </p:txBody>
      </p:sp>
      <p:cxnSp>
        <p:nvCxnSpPr>
          <p:cNvPr id="10" name="Straight Arrow Connector 9"/>
          <p:cNvCxnSpPr/>
          <p:nvPr/>
        </p:nvCxnSpPr>
        <p:spPr>
          <a:xfrm>
            <a:off x="7736093" y="1972908"/>
            <a:ext cx="0" cy="2068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p:cNvPicPr>
          <p:nvPr/>
        </p:nvPicPr>
        <p:blipFill>
          <a:blip r:embed="rId2" cstate="print">
            <a:extLst>
              <a:ext uri="{28A0092B-C50C-407E-A947-70E740481C1C}">
                <a14:useLocalDpi xmlns:a14="http://schemas.microsoft.com/office/drawing/2010/main" val="0"/>
              </a:ext>
            </a:extLst>
          </a:blip>
          <a:srcRect t="51088"/>
          <a:stretch>
            <a:fillRect/>
          </a:stretch>
        </p:blipFill>
        <p:spPr>
          <a:xfrm>
            <a:off x="3769617" y="4475901"/>
            <a:ext cx="457200" cy="274320"/>
          </a:xfrm>
          <a:custGeom>
            <a:avLst/>
            <a:gdLst>
              <a:gd name="connsiteX0" fmla="*/ 0 w 914400"/>
              <a:gd name="connsiteY0" fmla="*/ 0 h 447249"/>
              <a:gd name="connsiteX1" fmla="*/ 914400 w 914400"/>
              <a:gd name="connsiteY1" fmla="*/ 0 h 447249"/>
              <a:gd name="connsiteX2" fmla="*/ 914400 w 914400"/>
              <a:gd name="connsiteY2" fmla="*/ 447249 h 447249"/>
              <a:gd name="connsiteX3" fmla="*/ 0 w 914400"/>
              <a:gd name="connsiteY3" fmla="*/ 447249 h 447249"/>
            </a:gdLst>
            <a:ahLst/>
            <a:cxnLst>
              <a:cxn ang="0">
                <a:pos x="connsiteX0" y="connsiteY0"/>
              </a:cxn>
              <a:cxn ang="0">
                <a:pos x="connsiteX1" y="connsiteY1"/>
              </a:cxn>
              <a:cxn ang="0">
                <a:pos x="connsiteX2" y="connsiteY2"/>
              </a:cxn>
              <a:cxn ang="0">
                <a:pos x="connsiteX3" y="connsiteY3"/>
              </a:cxn>
            </a:cxnLst>
            <a:rect l="l" t="t" r="r" b="b"/>
            <a:pathLst>
              <a:path w="914400" h="447249">
                <a:moveTo>
                  <a:pt x="0" y="0"/>
                </a:moveTo>
                <a:lnTo>
                  <a:pt x="914400" y="0"/>
                </a:lnTo>
                <a:lnTo>
                  <a:pt x="914400" y="447249"/>
                </a:lnTo>
                <a:lnTo>
                  <a:pt x="0" y="447249"/>
                </a:lnTo>
                <a:close/>
              </a:path>
            </a:pathLst>
          </a:custGeom>
        </p:spPr>
      </p:pic>
      <p:pic>
        <p:nvPicPr>
          <p:cNvPr id="12" name="Picture 11"/>
          <p:cNvPicPr>
            <a:picLocks/>
          </p:cNvPicPr>
          <p:nvPr/>
        </p:nvPicPr>
        <p:blipFill>
          <a:blip r:embed="rId3" cstate="print">
            <a:extLst>
              <a:ext uri="{28A0092B-C50C-407E-A947-70E740481C1C}">
                <a14:useLocalDpi xmlns:a14="http://schemas.microsoft.com/office/drawing/2010/main" val="0"/>
              </a:ext>
            </a:extLst>
          </a:blip>
          <a:srcRect b="50000"/>
          <a:stretch>
            <a:fillRect/>
          </a:stretch>
        </p:blipFill>
        <p:spPr>
          <a:xfrm>
            <a:off x="3312415" y="4472301"/>
            <a:ext cx="457200" cy="274320"/>
          </a:xfrm>
          <a:custGeom>
            <a:avLst/>
            <a:gdLst>
              <a:gd name="connsiteX0" fmla="*/ 0 w 914400"/>
              <a:gd name="connsiteY0" fmla="*/ 0 h 457200"/>
              <a:gd name="connsiteX1" fmla="*/ 914400 w 914400"/>
              <a:gd name="connsiteY1" fmla="*/ 0 h 457200"/>
              <a:gd name="connsiteX2" fmla="*/ 914400 w 914400"/>
              <a:gd name="connsiteY2" fmla="*/ 457200 h 457200"/>
              <a:gd name="connsiteX3" fmla="*/ 0 w 9144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914400" h="457200">
                <a:moveTo>
                  <a:pt x="0" y="0"/>
                </a:moveTo>
                <a:lnTo>
                  <a:pt x="914400" y="0"/>
                </a:lnTo>
                <a:lnTo>
                  <a:pt x="914400" y="457200"/>
                </a:lnTo>
                <a:lnTo>
                  <a:pt x="0" y="457200"/>
                </a:lnTo>
                <a:close/>
              </a:path>
            </a:pathLst>
          </a:cu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rcRect l="50000" t="50000"/>
          <a:stretch>
            <a:fillRect/>
          </a:stretch>
        </p:blipFill>
        <p:spPr>
          <a:xfrm>
            <a:off x="4195939" y="3084219"/>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rcRect t="50000" r="50000"/>
          <a:stretch>
            <a:fillRect/>
          </a:stretch>
        </p:blipFill>
        <p:spPr>
          <a:xfrm>
            <a:off x="3899627" y="3084219"/>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rcRect l="50000" b="50000"/>
          <a:stretch>
            <a:fillRect/>
          </a:stretch>
        </p:blipFill>
        <p:spPr>
          <a:xfrm>
            <a:off x="3603315" y="3084219"/>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rcRect r="50000" b="50000"/>
          <a:stretch>
            <a:fillRect/>
          </a:stretch>
        </p:blipFill>
        <p:spPr>
          <a:xfrm>
            <a:off x="3312415" y="3084219"/>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rcRect l="66667" t="66667"/>
          <a:stretch>
            <a:fillRect/>
          </a:stretch>
        </p:blipFill>
        <p:spPr>
          <a:xfrm>
            <a:off x="5566023" y="1734224"/>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rcRect l="33333" t="66667" r="33333"/>
          <a:stretch>
            <a:fillRect/>
          </a:stretch>
        </p:blipFill>
        <p:spPr>
          <a:xfrm>
            <a:off x="5291897" y="1734399"/>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rcRect t="66667" r="66667"/>
          <a:stretch>
            <a:fillRect/>
          </a:stretch>
        </p:blipFill>
        <p:spPr>
          <a:xfrm>
            <a:off x="5004052" y="1734399"/>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rcRect l="66667" t="33333" b="33333"/>
          <a:stretch>
            <a:fillRect/>
          </a:stretch>
        </p:blipFill>
        <p:spPr>
          <a:xfrm>
            <a:off x="4716207" y="1734399"/>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rcRect l="33333" t="33333" r="33333" b="33333"/>
          <a:stretch>
            <a:fillRect/>
          </a:stretch>
        </p:blipFill>
        <p:spPr>
          <a:xfrm>
            <a:off x="4441887" y="1734399"/>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rcRect t="33333" r="66667" b="33333"/>
          <a:stretch>
            <a:fillRect/>
          </a:stretch>
        </p:blipFill>
        <p:spPr>
          <a:xfrm>
            <a:off x="4163776" y="1734399"/>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rcRect l="66667" b="66667"/>
          <a:stretch>
            <a:fillRect/>
          </a:stretch>
        </p:blipFill>
        <p:spPr>
          <a:xfrm>
            <a:off x="3884208" y="1734399"/>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rcRect l="33333" r="33333" b="66667"/>
          <a:stretch>
            <a:fillRect/>
          </a:stretch>
        </p:blipFill>
        <p:spPr>
          <a:xfrm>
            <a:off x="3603315" y="1734399"/>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rcRect r="66667" b="66667"/>
          <a:stretch>
            <a:fillRect/>
          </a:stretch>
        </p:blipFill>
        <p:spPr>
          <a:xfrm>
            <a:off x="3322422" y="1734399"/>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sp>
        <p:nvSpPr>
          <p:cNvPr id="27" name="Rectangle 26"/>
          <p:cNvSpPr/>
          <p:nvPr/>
        </p:nvSpPr>
        <p:spPr>
          <a:xfrm>
            <a:off x="2855213" y="1295565"/>
            <a:ext cx="2743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Embedding</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2855213" y="2173233"/>
            <a:ext cx="2743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Transformer Encoder Group</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29" name="Rectangle 28"/>
          <p:cNvSpPr/>
          <p:nvPr/>
        </p:nvSpPr>
        <p:spPr>
          <a:xfrm>
            <a:off x="2855215" y="3542165"/>
            <a:ext cx="2743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Transformer Encoder Group</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0" name="Rectangle 29"/>
          <p:cNvSpPr/>
          <p:nvPr/>
        </p:nvSpPr>
        <p:spPr>
          <a:xfrm>
            <a:off x="2855213" y="1734399"/>
            <a:ext cx="457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CLS</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1" name="Rectangle 30"/>
          <p:cNvSpPr/>
          <p:nvPr/>
        </p:nvSpPr>
        <p:spPr>
          <a:xfrm>
            <a:off x="2855213" y="2626273"/>
            <a:ext cx="2743200" cy="274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Intermediate Layer Adapter (ILA)</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2855215" y="3079588"/>
            <a:ext cx="457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CLS</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3" name="Rectangle 32"/>
          <p:cNvSpPr/>
          <p:nvPr/>
        </p:nvSpPr>
        <p:spPr>
          <a:xfrm>
            <a:off x="2855215" y="4007233"/>
            <a:ext cx="2743200" cy="274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Intermediate Layer Adapter (ILA)</a:t>
            </a:r>
          </a:p>
        </p:txBody>
      </p:sp>
      <p:sp>
        <p:nvSpPr>
          <p:cNvPr id="34" name="Rectangle 33"/>
          <p:cNvSpPr/>
          <p:nvPr/>
        </p:nvSpPr>
        <p:spPr>
          <a:xfrm>
            <a:off x="2855215" y="4472301"/>
            <a:ext cx="457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CLS</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5" name="Rectangle 34"/>
          <p:cNvSpPr/>
          <p:nvPr/>
        </p:nvSpPr>
        <p:spPr>
          <a:xfrm>
            <a:off x="2855215" y="4944569"/>
            <a:ext cx="2743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Transformer Encoder Group</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2855215" y="5394066"/>
            <a:ext cx="2743200" cy="274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Classification Head</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7" name="矩形: 圓角 85">
            <a:extLst>
              <a:ext uri="{FF2B5EF4-FFF2-40B4-BE49-F238E27FC236}">
                <a16:creationId xmlns:a16="http://schemas.microsoft.com/office/drawing/2014/main" id="{1F1E284D-FB34-43ED-8B81-CA0C397DC799}"/>
              </a:ext>
            </a:extLst>
          </p:cNvPr>
          <p:cNvSpPr/>
          <p:nvPr/>
        </p:nvSpPr>
        <p:spPr>
          <a:xfrm>
            <a:off x="2855215" y="5828689"/>
            <a:ext cx="2743196" cy="18288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Predictions</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8" name="矩形: 圓角 85">
            <a:extLst>
              <a:ext uri="{FF2B5EF4-FFF2-40B4-BE49-F238E27FC236}">
                <a16:creationId xmlns:a16="http://schemas.microsoft.com/office/drawing/2014/main" id="{1F1E284D-FB34-43ED-8B81-CA0C397DC799}"/>
              </a:ext>
            </a:extLst>
          </p:cNvPr>
          <p:cNvSpPr/>
          <p:nvPr/>
        </p:nvSpPr>
        <p:spPr>
          <a:xfrm>
            <a:off x="2855213" y="293727"/>
            <a:ext cx="3147962" cy="27432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b="1" dirty="0" smtClean="0">
                <a:solidFill>
                  <a:schemeClr val="tx1"/>
                </a:solidFill>
                <a:latin typeface="Times New Roman" panose="02020603050405020304" pitchFamily="18" charset="0"/>
                <a:cs typeface="Times New Roman" panose="02020603050405020304" pitchFamily="18" charset="0"/>
              </a:rPr>
              <a:t>Vision Transformer with ILA</a:t>
            </a:r>
            <a:endParaRPr lang="en-US" sz="1400" b="1" dirty="0">
              <a:solidFill>
                <a:schemeClr val="tx1"/>
              </a:solidFill>
              <a:latin typeface="Times New Roman" panose="02020603050405020304" pitchFamily="18" charset="0"/>
              <a:cs typeface="Times New Roman" panose="02020603050405020304" pitchFamily="18" charset="0"/>
            </a:endParaRPr>
          </a:p>
        </p:txBody>
      </p:sp>
      <p:sp>
        <p:nvSpPr>
          <p:cNvPr id="39" name="矩形: 圓角 85">
            <a:extLst>
              <a:ext uri="{FF2B5EF4-FFF2-40B4-BE49-F238E27FC236}">
                <a16:creationId xmlns:a16="http://schemas.microsoft.com/office/drawing/2014/main" id="{1F1E284D-FB34-43ED-8B81-CA0C397DC799}"/>
              </a:ext>
            </a:extLst>
          </p:cNvPr>
          <p:cNvSpPr/>
          <p:nvPr/>
        </p:nvSpPr>
        <p:spPr>
          <a:xfrm>
            <a:off x="6297646" y="293727"/>
            <a:ext cx="2286000" cy="27432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b="1" dirty="0" smtClean="0">
                <a:solidFill>
                  <a:schemeClr val="tx1"/>
                </a:solidFill>
                <a:latin typeface="Times New Roman" panose="02020603050405020304" pitchFamily="18" charset="0"/>
                <a:cs typeface="Times New Roman" panose="02020603050405020304" pitchFamily="18" charset="0"/>
              </a:rPr>
              <a:t>Intermediate Layer Adapter</a:t>
            </a:r>
            <a:endParaRPr lang="en-US" sz="1400" b="1" dirty="0">
              <a:solidFill>
                <a:schemeClr val="tx1"/>
              </a:solidFill>
              <a:latin typeface="Times New Roman" panose="02020603050405020304" pitchFamily="18" charset="0"/>
              <a:cs typeface="Times New Roman" panose="02020603050405020304" pitchFamily="18" charset="0"/>
            </a:endParaRPr>
          </a:p>
        </p:txBody>
      </p:sp>
      <p:sp>
        <p:nvSpPr>
          <p:cNvPr id="40" name="Trapezoid 39"/>
          <p:cNvSpPr/>
          <p:nvPr/>
        </p:nvSpPr>
        <p:spPr>
          <a:xfrm rot="10800000">
            <a:off x="7047517" y="1068065"/>
            <a:ext cx="1371600" cy="548640"/>
          </a:xfrm>
          <a:prstGeom prst="trapezoi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41" name="Rectangle 40"/>
          <p:cNvSpPr/>
          <p:nvPr/>
        </p:nvSpPr>
        <p:spPr>
          <a:xfrm>
            <a:off x="7184677" y="1064976"/>
            <a:ext cx="1097280" cy="553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smtClean="0">
                <a:solidFill>
                  <a:schemeClr val="tx1"/>
                </a:solidFill>
                <a:latin typeface="Times New Roman" panose="02020603050405020304" pitchFamily="18" charset="0"/>
                <a:cs typeface="Times New Roman" panose="02020603050405020304" pitchFamily="18" charset="0"/>
              </a:rPr>
              <a:t>Channel Downsampling</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42" name="Trapezoid 41"/>
          <p:cNvSpPr/>
          <p:nvPr/>
        </p:nvSpPr>
        <p:spPr>
          <a:xfrm>
            <a:off x="7047517" y="4719106"/>
            <a:ext cx="1371600" cy="548640"/>
          </a:xfrm>
          <a:prstGeom prst="trapezoi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Channel Upsampling</a:t>
            </a:r>
            <a:endParaRPr lang="en-US" sz="1400" dirty="0">
              <a:solidFill>
                <a:schemeClr val="tx1"/>
              </a:solidFill>
              <a:latin typeface="Times New Roman" panose="02020603050405020304" pitchFamily="18" charset="0"/>
              <a:cs typeface="Times New Roman" panose="02020603050405020304" pitchFamily="18" charset="0"/>
            </a:endParaRPr>
          </a:p>
        </p:txBody>
      </p:sp>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rcRect l="66667" t="66667"/>
          <a:stretch>
            <a:fillRect/>
          </a:stretch>
        </p:blipFill>
        <p:spPr>
          <a:xfrm>
            <a:off x="9110640" y="1753016"/>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rcRect l="33333" t="66667" r="33333"/>
          <a:stretch>
            <a:fillRect/>
          </a:stretch>
        </p:blipFill>
        <p:spPr>
          <a:xfrm>
            <a:off x="8827552" y="1753016"/>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rcRect t="66667" r="66667"/>
          <a:stretch>
            <a:fillRect/>
          </a:stretch>
        </p:blipFill>
        <p:spPr>
          <a:xfrm>
            <a:off x="8539707" y="1753016"/>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rcRect l="66667" t="33333" b="33333"/>
          <a:stretch>
            <a:fillRect/>
          </a:stretch>
        </p:blipFill>
        <p:spPr>
          <a:xfrm>
            <a:off x="8251862" y="1753016"/>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rcRect l="33333" t="33333" r="33333" b="33333"/>
          <a:stretch>
            <a:fillRect/>
          </a:stretch>
        </p:blipFill>
        <p:spPr>
          <a:xfrm>
            <a:off x="7977542" y="1753016"/>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rcRect t="33333" r="66667" b="33333"/>
          <a:stretch>
            <a:fillRect/>
          </a:stretch>
        </p:blipFill>
        <p:spPr>
          <a:xfrm>
            <a:off x="7699431" y="1753016"/>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49" name="Picture 48"/>
          <p:cNvPicPr>
            <a:picLocks noChangeAspect="1"/>
          </p:cNvPicPr>
          <p:nvPr/>
        </p:nvPicPr>
        <p:blipFill>
          <a:blip r:embed="rId5" cstate="print">
            <a:extLst>
              <a:ext uri="{28A0092B-C50C-407E-A947-70E740481C1C}">
                <a14:useLocalDpi xmlns:a14="http://schemas.microsoft.com/office/drawing/2010/main" val="0"/>
              </a:ext>
            </a:extLst>
          </a:blip>
          <a:srcRect l="66667" b="66667"/>
          <a:stretch>
            <a:fillRect/>
          </a:stretch>
        </p:blipFill>
        <p:spPr>
          <a:xfrm>
            <a:off x="7419863" y="1753016"/>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50" name="Picture 49"/>
          <p:cNvPicPr>
            <a:picLocks noChangeAspect="1"/>
          </p:cNvPicPr>
          <p:nvPr/>
        </p:nvPicPr>
        <p:blipFill>
          <a:blip r:embed="rId6" cstate="print">
            <a:extLst>
              <a:ext uri="{28A0092B-C50C-407E-A947-70E740481C1C}">
                <a14:useLocalDpi xmlns:a14="http://schemas.microsoft.com/office/drawing/2010/main" val="0"/>
              </a:ext>
            </a:extLst>
          </a:blip>
          <a:srcRect l="33333" r="33333" b="66667"/>
          <a:stretch>
            <a:fillRect/>
          </a:stretch>
        </p:blipFill>
        <p:spPr>
          <a:xfrm>
            <a:off x="7138970" y="1753016"/>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rcRect r="66667" b="66667"/>
          <a:stretch>
            <a:fillRect/>
          </a:stretch>
        </p:blipFill>
        <p:spPr>
          <a:xfrm>
            <a:off x="6858077" y="1753016"/>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sp>
        <p:nvSpPr>
          <p:cNvPr id="52" name="Rectangle 51"/>
          <p:cNvSpPr/>
          <p:nvPr/>
        </p:nvSpPr>
        <p:spPr>
          <a:xfrm>
            <a:off x="6390868" y="1753016"/>
            <a:ext cx="457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CLS</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53" name="Rectangle 52"/>
          <p:cNvSpPr/>
          <p:nvPr/>
        </p:nvSpPr>
        <p:spPr>
          <a:xfrm>
            <a:off x="6818917" y="3773636"/>
            <a:ext cx="182880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Nonlinear Activation</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54" name="Oval 53"/>
          <p:cNvSpPr/>
          <p:nvPr/>
        </p:nvSpPr>
        <p:spPr>
          <a:xfrm>
            <a:off x="7598444" y="5486828"/>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55" name="Rectangle 54"/>
          <p:cNvSpPr/>
          <p:nvPr/>
        </p:nvSpPr>
        <p:spPr>
          <a:xfrm>
            <a:off x="9015390" y="2173233"/>
            <a:ext cx="1143000" cy="164325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Residual Spatial Downsampling (</a:t>
            </a:r>
            <a:r>
              <a:rPr lang="en-US" sz="1400" b="1" dirty="0" smtClean="0">
                <a:solidFill>
                  <a:schemeClr val="tx1"/>
                </a:solidFill>
                <a:latin typeface="Times New Roman" panose="02020603050405020304" pitchFamily="18" charset="0"/>
                <a:cs typeface="Times New Roman" panose="02020603050405020304" pitchFamily="18" charset="0"/>
              </a:rPr>
              <a:t>RSDS</a:t>
            </a:r>
            <a:r>
              <a:rPr lang="en-US" sz="1400" dirty="0" smtClean="0">
                <a:solidFill>
                  <a:schemeClr val="tx1"/>
                </a:solidFill>
                <a:latin typeface="Times New Roman" panose="02020603050405020304" pitchFamily="18" charset="0"/>
                <a:cs typeface="Times New Roman" panose="02020603050405020304" pitchFamily="18" charset="0"/>
              </a:rPr>
              <a:t>):       2D DWC with </a:t>
            </a:r>
            <a:r>
              <a:rPr lang="en-US" sz="1400" u="sng" dirty="0" smtClean="0">
                <a:solidFill>
                  <a:schemeClr val="tx1"/>
                </a:solidFill>
                <a:latin typeface="Times New Roman" panose="02020603050405020304" pitchFamily="18" charset="0"/>
                <a:cs typeface="Times New Roman" panose="02020603050405020304" pitchFamily="18" charset="0"/>
              </a:rPr>
              <a:t>Near One Initialization</a:t>
            </a:r>
            <a:endParaRPr lang="en-US" sz="14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6" name="Rectangle 55"/>
              <p:cNvSpPr/>
              <p:nvPr/>
            </p:nvSpPr>
            <p:spPr>
              <a:xfrm>
                <a:off x="7596157" y="5972860"/>
                <a:ext cx="27432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sz="1400" b="1" i="1">
                              <a:solidFill>
                                <a:schemeClr val="tx1"/>
                              </a:solidFill>
                              <a:latin typeface="Cambria Math" panose="02040503050406030204" pitchFamily="18" charset="0"/>
                              <a:cs typeface="Times New Roman" panose="02020603050405020304" pitchFamily="18" charset="0"/>
                            </a:rPr>
                          </m:ctrlPr>
                        </m:sSubPr>
                        <m:e>
                          <m:acc>
                            <m:accPr>
                              <m:chr m:val="̂"/>
                              <m:ctrlPr>
                                <a:rPr lang="en-US" sz="1400" b="1" i="1">
                                  <a:solidFill>
                                    <a:schemeClr val="tx1"/>
                                  </a:solidFill>
                                  <a:latin typeface="Cambria Math" panose="02040503050406030204" pitchFamily="18" charset="0"/>
                                  <a:cs typeface="Times New Roman" panose="02020603050405020304" pitchFamily="18" charset="0"/>
                                </a:rPr>
                              </m:ctrlPr>
                            </m:accPr>
                            <m:e>
                              <m:r>
                                <a:rPr lang="en-US" sz="1400" b="1" i="1">
                                  <a:solidFill>
                                    <a:schemeClr val="tx1"/>
                                  </a:solidFill>
                                  <a:latin typeface="Cambria Math" panose="02040503050406030204" pitchFamily="18" charset="0"/>
                                  <a:cs typeface="Times New Roman" panose="02020603050405020304" pitchFamily="18" charset="0"/>
                                </a:rPr>
                                <m:t>𝒁</m:t>
                              </m:r>
                            </m:e>
                          </m:acc>
                        </m:e>
                        <m:sub>
                          <m:r>
                            <a:rPr lang="en-US" sz="1400" b="1" i="1">
                              <a:solidFill>
                                <a:schemeClr val="tx1"/>
                              </a:solidFill>
                              <a:latin typeface="Cambria Math" panose="02040503050406030204" pitchFamily="18" charset="0"/>
                              <a:cs typeface="Times New Roman" panose="02020603050405020304" pitchFamily="18" charset="0"/>
                            </a:rPr>
                            <m:t>𝑳</m:t>
                          </m:r>
                        </m:sub>
                      </m:sSub>
                    </m:oMath>
                  </m:oMathPara>
                </a14:m>
                <a:endParaRPr lang="en-US" sz="14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56" name="Rectangle 55"/>
              <p:cNvSpPr>
                <a:spLocks noRot="1" noChangeAspect="1" noMove="1" noResize="1" noEditPoints="1" noAdjustHandles="1" noChangeArrowheads="1" noChangeShapeType="1" noTextEdit="1"/>
              </p:cNvSpPr>
              <p:nvPr/>
            </p:nvSpPr>
            <p:spPr>
              <a:xfrm>
                <a:off x="7596157" y="5972860"/>
                <a:ext cx="274320" cy="274320"/>
              </a:xfrm>
              <a:prstGeom prst="rect">
                <a:avLst/>
              </a:prstGeom>
              <a:blipFill>
                <a:blip r:embed="rId10"/>
                <a:stretch>
                  <a:fillRect l="-13333" t="-8889" r="-33333" b="-444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7598933" y="639024"/>
                <a:ext cx="27432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sz="1400" b="1" i="1">
                              <a:solidFill>
                                <a:schemeClr val="tx1"/>
                              </a:solidFill>
                              <a:latin typeface="Cambria Math" panose="02040503050406030204" pitchFamily="18" charset="0"/>
                              <a:cs typeface="Times New Roman" panose="02020603050405020304" pitchFamily="18" charset="0"/>
                            </a:rPr>
                          </m:ctrlPr>
                        </m:sSubPr>
                        <m:e>
                          <m:r>
                            <a:rPr lang="en-US" sz="1400" b="1" i="1">
                              <a:solidFill>
                                <a:schemeClr val="tx1"/>
                              </a:solidFill>
                              <a:latin typeface="Cambria Math" panose="02040503050406030204" pitchFamily="18" charset="0"/>
                              <a:cs typeface="Times New Roman" panose="02020603050405020304" pitchFamily="18" charset="0"/>
                            </a:rPr>
                            <m:t>𝒁</m:t>
                          </m:r>
                        </m:e>
                        <m:sub>
                          <m:r>
                            <a:rPr lang="en-US" sz="1400" b="1" i="1">
                              <a:solidFill>
                                <a:schemeClr val="tx1"/>
                              </a:solidFill>
                              <a:latin typeface="Cambria Math" panose="02040503050406030204" pitchFamily="18" charset="0"/>
                              <a:cs typeface="Times New Roman" panose="02020603050405020304" pitchFamily="18" charset="0"/>
                            </a:rPr>
                            <m:t>𝑳</m:t>
                          </m:r>
                        </m:sub>
                      </m:sSub>
                    </m:oMath>
                  </m:oMathPara>
                </a14:m>
                <a:endParaRPr lang="en-US" sz="14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57" name="Rectangle 56"/>
              <p:cNvSpPr>
                <a:spLocks noRot="1" noChangeAspect="1" noMove="1" noResize="1" noEditPoints="1" noAdjustHandles="1" noChangeArrowheads="1" noChangeShapeType="1" noTextEdit="1"/>
              </p:cNvSpPr>
              <p:nvPr/>
            </p:nvSpPr>
            <p:spPr>
              <a:xfrm>
                <a:off x="7598933" y="639024"/>
                <a:ext cx="274320" cy="274320"/>
              </a:xfrm>
              <a:prstGeom prst="rect">
                <a:avLst/>
              </a:prstGeom>
              <a:blipFill>
                <a:blip r:embed="rId11"/>
                <a:stretch>
                  <a:fillRect l="-15556" b="-2222"/>
                </a:stretch>
              </a:blipFill>
              <a:ln>
                <a:noFill/>
              </a:ln>
            </p:spPr>
            <p:txBody>
              <a:bodyPr/>
              <a:lstStyle/>
              <a:p>
                <a:r>
                  <a:rPr lang="en-US">
                    <a:noFill/>
                  </a:rPr>
                  <a:t> </a:t>
                </a:r>
              </a:p>
            </p:txBody>
          </p:sp>
        </mc:Fallback>
      </mc:AlternateContent>
      <p:cxnSp>
        <p:nvCxnSpPr>
          <p:cNvPr id="58" name="Straight Connector 57"/>
          <p:cNvCxnSpPr/>
          <p:nvPr/>
        </p:nvCxnSpPr>
        <p:spPr>
          <a:xfrm flipV="1">
            <a:off x="5598411" y="631312"/>
            <a:ext cx="668483" cy="212103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598411" y="2752344"/>
            <a:ext cx="668483" cy="35690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6821978" y="2180818"/>
            <a:ext cx="1828800" cy="457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2D Depthwise Convolution (DWC)</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61" name="Rectangle 60"/>
          <p:cNvSpPr/>
          <p:nvPr/>
        </p:nvSpPr>
        <p:spPr>
          <a:xfrm>
            <a:off x="6814922" y="3291028"/>
            <a:ext cx="1828800" cy="274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BatchNorm</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62" name="Rectangle 61"/>
          <p:cNvSpPr/>
          <p:nvPr/>
        </p:nvSpPr>
        <p:spPr>
          <a:xfrm>
            <a:off x="6951208" y="2833828"/>
            <a:ext cx="457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CLS</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63" name="Rectangle 62"/>
          <p:cNvSpPr/>
          <p:nvPr/>
        </p:nvSpPr>
        <p:spPr>
          <a:xfrm>
            <a:off x="6818917" y="4251685"/>
            <a:ext cx="1828800" cy="274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Pointwise Convolution</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64" name="Rectangle 63"/>
          <p:cNvSpPr/>
          <p:nvPr/>
        </p:nvSpPr>
        <p:spPr>
          <a:xfrm>
            <a:off x="6266897" y="631312"/>
            <a:ext cx="3979160" cy="569008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tx1"/>
              </a:solidFill>
              <a:latin typeface="Times New Roman" panose="02020603050405020304" pitchFamily="18" charset="0"/>
              <a:cs typeface="Times New Roman" panose="02020603050405020304" pitchFamily="18" charset="0"/>
            </a:endParaRPr>
          </a:p>
        </p:txBody>
      </p:sp>
      <p:cxnSp>
        <p:nvCxnSpPr>
          <p:cNvPr id="65" name="Straight Arrow Connector 64"/>
          <p:cNvCxnSpPr>
            <a:stCxn id="57" idx="2"/>
            <a:endCxn id="40" idx="2"/>
          </p:cNvCxnSpPr>
          <p:nvPr/>
        </p:nvCxnSpPr>
        <p:spPr>
          <a:xfrm flipH="1">
            <a:off x="7733317" y="913344"/>
            <a:ext cx="2776" cy="1547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42" idx="2"/>
            <a:endCxn id="54" idx="0"/>
          </p:cNvCxnSpPr>
          <p:nvPr/>
        </p:nvCxnSpPr>
        <p:spPr>
          <a:xfrm>
            <a:off x="7733317" y="5267746"/>
            <a:ext cx="2287" cy="2190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54" idx="4"/>
            <a:endCxn id="56" idx="0"/>
          </p:cNvCxnSpPr>
          <p:nvPr/>
        </p:nvCxnSpPr>
        <p:spPr>
          <a:xfrm flipH="1">
            <a:off x="7733317" y="5761148"/>
            <a:ext cx="2287" cy="2117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9586890" y="3816485"/>
            <a:ext cx="0" cy="180750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7873253" y="5623988"/>
            <a:ext cx="171363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57" idx="3"/>
          </p:cNvCxnSpPr>
          <p:nvPr/>
        </p:nvCxnSpPr>
        <p:spPr>
          <a:xfrm>
            <a:off x="7873253" y="776184"/>
            <a:ext cx="1713637"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55" idx="0"/>
          </p:cNvCxnSpPr>
          <p:nvPr/>
        </p:nvCxnSpPr>
        <p:spPr>
          <a:xfrm>
            <a:off x="9586890" y="776184"/>
            <a:ext cx="0" cy="14077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63" idx="2"/>
            <a:endCxn id="42" idx="0"/>
          </p:cNvCxnSpPr>
          <p:nvPr/>
        </p:nvCxnSpPr>
        <p:spPr>
          <a:xfrm>
            <a:off x="7733317" y="4526005"/>
            <a:ext cx="0" cy="1931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53" idx="2"/>
            <a:endCxn id="63" idx="0"/>
          </p:cNvCxnSpPr>
          <p:nvPr/>
        </p:nvCxnSpPr>
        <p:spPr>
          <a:xfrm>
            <a:off x="7733317" y="4047956"/>
            <a:ext cx="0" cy="2037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61" idx="2"/>
            <a:endCxn id="53" idx="0"/>
          </p:cNvCxnSpPr>
          <p:nvPr/>
        </p:nvCxnSpPr>
        <p:spPr>
          <a:xfrm>
            <a:off x="7729322" y="3565348"/>
            <a:ext cx="3995" cy="2082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0" idx="2"/>
          </p:cNvCxnSpPr>
          <p:nvPr/>
        </p:nvCxnSpPr>
        <p:spPr>
          <a:xfrm flipH="1">
            <a:off x="7736093" y="2638018"/>
            <a:ext cx="285" cy="2386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7736093" y="3084154"/>
            <a:ext cx="0" cy="2068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7741341" y="1619446"/>
            <a:ext cx="4044" cy="1632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endCxn id="27" idx="0"/>
          </p:cNvCxnSpPr>
          <p:nvPr/>
        </p:nvCxnSpPr>
        <p:spPr>
          <a:xfrm>
            <a:off x="4221947" y="1149417"/>
            <a:ext cx="0" cy="1461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27" idx="2"/>
          </p:cNvCxnSpPr>
          <p:nvPr/>
        </p:nvCxnSpPr>
        <p:spPr>
          <a:xfrm>
            <a:off x="4226813" y="1569885"/>
            <a:ext cx="0" cy="1645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endCxn id="28" idx="0"/>
          </p:cNvCxnSpPr>
          <p:nvPr/>
        </p:nvCxnSpPr>
        <p:spPr>
          <a:xfrm flipH="1">
            <a:off x="4226813" y="2008719"/>
            <a:ext cx="0" cy="1645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28" idx="2"/>
            <a:endCxn id="31" idx="0"/>
          </p:cNvCxnSpPr>
          <p:nvPr/>
        </p:nvCxnSpPr>
        <p:spPr>
          <a:xfrm>
            <a:off x="4226813" y="2447553"/>
            <a:ext cx="0" cy="1787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31" idx="2"/>
          </p:cNvCxnSpPr>
          <p:nvPr/>
        </p:nvCxnSpPr>
        <p:spPr>
          <a:xfrm>
            <a:off x="4226813" y="2900593"/>
            <a:ext cx="0" cy="1979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29" idx="0"/>
          </p:cNvCxnSpPr>
          <p:nvPr/>
        </p:nvCxnSpPr>
        <p:spPr>
          <a:xfrm>
            <a:off x="4221947" y="3353908"/>
            <a:ext cx="0" cy="1882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29" idx="2"/>
          </p:cNvCxnSpPr>
          <p:nvPr/>
        </p:nvCxnSpPr>
        <p:spPr>
          <a:xfrm flipH="1">
            <a:off x="4221947" y="3816485"/>
            <a:ext cx="4868" cy="1907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33" idx="2"/>
            <a:endCxn id="11" idx="1"/>
          </p:cNvCxnSpPr>
          <p:nvPr/>
        </p:nvCxnSpPr>
        <p:spPr>
          <a:xfrm>
            <a:off x="4226815" y="4281553"/>
            <a:ext cx="2" cy="1943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endCxn id="35" idx="0"/>
          </p:cNvCxnSpPr>
          <p:nvPr/>
        </p:nvCxnSpPr>
        <p:spPr>
          <a:xfrm flipH="1">
            <a:off x="4226815" y="4742436"/>
            <a:ext cx="0" cy="2021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35" idx="2"/>
            <a:endCxn id="36" idx="0"/>
          </p:cNvCxnSpPr>
          <p:nvPr/>
        </p:nvCxnSpPr>
        <p:spPr>
          <a:xfrm>
            <a:off x="4226815" y="5218889"/>
            <a:ext cx="0" cy="1751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6" idx="2"/>
            <a:endCxn id="37" idx="0"/>
          </p:cNvCxnSpPr>
          <p:nvPr/>
        </p:nvCxnSpPr>
        <p:spPr>
          <a:xfrm flipH="1">
            <a:off x="4226813" y="5668386"/>
            <a:ext cx="2" cy="1645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3537745" y="6168546"/>
            <a:ext cx="1005840" cy="274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00" i="1" dirty="0" smtClean="0">
                <a:solidFill>
                  <a:schemeClr val="tx1"/>
                </a:solidFill>
                <a:latin typeface="Times New Roman" panose="02020603050405020304" pitchFamily="18" charset="0"/>
                <a:cs typeface="Times New Roman" panose="02020603050405020304" pitchFamily="18" charset="0"/>
              </a:rPr>
              <a:t>Trainable </a:t>
            </a:r>
            <a:r>
              <a:rPr lang="en-US" sz="1300" dirty="0" smtClean="0">
                <a:solidFill>
                  <a:schemeClr val="tx1"/>
                </a:solidFill>
                <a:latin typeface="Times New Roman" panose="02020603050405020304" pitchFamily="18" charset="0"/>
                <a:cs typeface="Times New Roman" panose="02020603050405020304" pitchFamily="18" charset="0"/>
              </a:rPr>
              <a:t>🔥</a:t>
            </a:r>
            <a:endParaRPr lang="en-US" sz="1300" dirty="0">
              <a:solidFill>
                <a:schemeClr val="tx1"/>
              </a:solidFill>
              <a:latin typeface="Times New Roman" panose="02020603050405020304" pitchFamily="18" charset="0"/>
              <a:cs typeface="Times New Roman" panose="02020603050405020304" pitchFamily="18" charset="0"/>
            </a:endParaRPr>
          </a:p>
        </p:txBody>
      </p:sp>
      <p:sp>
        <p:nvSpPr>
          <p:cNvPr id="90" name="Rectangle 89"/>
          <p:cNvSpPr/>
          <p:nvPr/>
        </p:nvSpPr>
        <p:spPr>
          <a:xfrm>
            <a:off x="4684011" y="6168546"/>
            <a:ext cx="9144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00" i="1" dirty="0" smtClean="0">
                <a:solidFill>
                  <a:schemeClr val="tx1"/>
                </a:solidFill>
                <a:latin typeface="Times New Roman" panose="02020603050405020304" pitchFamily="18" charset="0"/>
                <a:cs typeface="Times New Roman" panose="02020603050405020304" pitchFamily="18" charset="0"/>
              </a:rPr>
              <a:t>Frozen </a:t>
            </a:r>
            <a:r>
              <a:rPr lang="en-US" sz="1300" dirty="0" smtClean="0">
                <a:solidFill>
                  <a:schemeClr val="tx1"/>
                </a:solidFill>
                <a:latin typeface="Times New Roman" panose="02020603050405020304" pitchFamily="18" charset="0"/>
                <a:cs typeface="Times New Roman" panose="02020603050405020304" pitchFamily="18" charset="0"/>
              </a:rPr>
              <a:t>❄️</a:t>
            </a:r>
            <a:endParaRPr lang="en-US" sz="1300" dirty="0">
              <a:solidFill>
                <a:schemeClr val="tx1"/>
              </a:solidFill>
              <a:latin typeface="Times New Roman" panose="02020603050405020304" pitchFamily="18" charset="0"/>
              <a:cs typeface="Times New Roman" panose="02020603050405020304" pitchFamily="18" charset="0"/>
            </a:endParaRPr>
          </a:p>
        </p:txBody>
      </p:sp>
      <p:sp>
        <p:nvSpPr>
          <p:cNvPr id="91" name="Rectangle 90"/>
          <p:cNvSpPr/>
          <p:nvPr/>
        </p:nvSpPr>
        <p:spPr>
          <a:xfrm>
            <a:off x="2855213" y="6168546"/>
            <a:ext cx="73152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300" i="1" dirty="0" smtClean="0">
                <a:solidFill>
                  <a:schemeClr val="tx1"/>
                </a:solidFill>
                <a:latin typeface="Times New Roman" panose="02020603050405020304" pitchFamily="18" charset="0"/>
                <a:cs typeface="Times New Roman" panose="02020603050405020304" pitchFamily="18" charset="0"/>
              </a:rPr>
              <a:t>Legend:</a:t>
            </a:r>
            <a:endParaRPr lang="en-US" sz="1300" dirty="0">
              <a:solidFill>
                <a:schemeClr val="tx1"/>
              </a:solidFill>
              <a:latin typeface="Times New Roman" panose="02020603050405020304" pitchFamily="18" charset="0"/>
              <a:cs typeface="Times New Roman" panose="02020603050405020304" pitchFamily="18" charset="0"/>
            </a:endParaRPr>
          </a:p>
        </p:txBody>
      </p:sp>
      <p:sp>
        <p:nvSpPr>
          <p:cNvPr id="92" name="Rectangle 91"/>
          <p:cNvSpPr/>
          <p:nvPr/>
        </p:nvSpPr>
        <p:spPr>
          <a:xfrm>
            <a:off x="6603367" y="1067187"/>
            <a:ext cx="413678"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300" b="1" dirty="0" smtClean="0">
                <a:solidFill>
                  <a:schemeClr val="tx1"/>
                </a:solidFill>
                <a:latin typeface="Times New Roman" panose="02020603050405020304" pitchFamily="18" charset="0"/>
                <a:cs typeface="Times New Roman" panose="02020603050405020304" pitchFamily="18" charset="0"/>
              </a:rPr>
              <a:t>SDS</a:t>
            </a:r>
            <a:endParaRPr lang="en-US" sz="1300" b="1" dirty="0">
              <a:solidFill>
                <a:schemeClr val="tx1"/>
              </a:solidFill>
              <a:latin typeface="Times New Roman" panose="02020603050405020304" pitchFamily="18" charset="0"/>
              <a:cs typeface="Times New Roman" panose="02020603050405020304" pitchFamily="18" charset="0"/>
            </a:endParaRPr>
          </a:p>
        </p:txBody>
      </p:sp>
      <p:pic>
        <p:nvPicPr>
          <p:cNvPr id="93" name="Picture 92"/>
          <p:cNvPicPr>
            <a:picLocks noChangeAspect="1"/>
          </p:cNvPicPr>
          <p:nvPr/>
        </p:nvPicPr>
        <p:blipFill>
          <a:blip r:embed="rId4" cstate="print">
            <a:extLst>
              <a:ext uri="{28A0092B-C50C-407E-A947-70E740481C1C}">
                <a14:useLocalDpi xmlns:a14="http://schemas.microsoft.com/office/drawing/2010/main" val="0"/>
              </a:ext>
            </a:extLst>
          </a:blip>
          <a:srcRect l="50000" t="50000"/>
          <a:stretch>
            <a:fillRect/>
          </a:stretch>
        </p:blipFill>
        <p:spPr>
          <a:xfrm>
            <a:off x="8308340" y="2831255"/>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rcRect t="50000" r="50000"/>
          <a:stretch>
            <a:fillRect/>
          </a:stretch>
        </p:blipFill>
        <p:spPr>
          <a:xfrm>
            <a:off x="8012028" y="2831255"/>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rcRect l="50000" b="50000"/>
          <a:stretch>
            <a:fillRect/>
          </a:stretch>
        </p:blipFill>
        <p:spPr>
          <a:xfrm>
            <a:off x="7715716" y="2831255"/>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rcRect r="50000" b="50000"/>
          <a:stretch>
            <a:fillRect/>
          </a:stretch>
        </p:blipFill>
        <p:spPr>
          <a:xfrm>
            <a:off x="7424816" y="2831255"/>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97" name="Picture 9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956243" y="586622"/>
            <a:ext cx="548640" cy="548640"/>
          </a:xfrm>
          <a:prstGeom prst="rect">
            <a:avLst/>
          </a:prstGeom>
        </p:spPr>
      </p:pic>
    </p:spTree>
    <p:extLst>
      <p:ext uri="{BB962C8B-B14F-4D97-AF65-F5344CB8AC3E}">
        <p14:creationId xmlns:p14="http://schemas.microsoft.com/office/powerpoint/2010/main" val="32096743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748643" y="135068"/>
            <a:ext cx="7548665" cy="6285256"/>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9" name="Rectangle 8"/>
          <p:cNvSpPr/>
          <p:nvPr/>
        </p:nvSpPr>
        <p:spPr>
          <a:xfrm>
            <a:off x="5652580" y="890693"/>
            <a:ext cx="2224265" cy="4390280"/>
          </a:xfrm>
          <a:prstGeom prst="rect">
            <a:avLst/>
          </a:prstGeom>
          <a:solidFill>
            <a:schemeClr val="bg1">
              <a:lumMod val="9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tx1"/>
              </a:solidFill>
              <a:latin typeface="Times New Roman" panose="02020603050405020304" pitchFamily="18" charset="0"/>
              <a:cs typeface="Times New Roman" panose="02020603050405020304" pitchFamily="18" charset="0"/>
            </a:endParaRPr>
          </a:p>
        </p:txBody>
      </p:sp>
      <p:cxnSp>
        <p:nvCxnSpPr>
          <p:cNvPr id="10" name="Straight Arrow Connector 9"/>
          <p:cNvCxnSpPr/>
          <p:nvPr/>
        </p:nvCxnSpPr>
        <p:spPr>
          <a:xfrm>
            <a:off x="6738704" y="1886992"/>
            <a:ext cx="0" cy="2068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p:cNvPicPr>
          <p:nvPr/>
        </p:nvPicPr>
        <p:blipFill>
          <a:blip r:embed="rId2" cstate="print">
            <a:extLst>
              <a:ext uri="{28A0092B-C50C-407E-A947-70E740481C1C}">
                <a14:useLocalDpi xmlns:a14="http://schemas.microsoft.com/office/drawing/2010/main" val="0"/>
              </a:ext>
            </a:extLst>
          </a:blip>
          <a:srcRect t="51088"/>
          <a:stretch>
            <a:fillRect/>
          </a:stretch>
        </p:blipFill>
        <p:spPr>
          <a:xfrm>
            <a:off x="2772228" y="4389985"/>
            <a:ext cx="457200" cy="274320"/>
          </a:xfrm>
          <a:custGeom>
            <a:avLst/>
            <a:gdLst>
              <a:gd name="connsiteX0" fmla="*/ 0 w 914400"/>
              <a:gd name="connsiteY0" fmla="*/ 0 h 447249"/>
              <a:gd name="connsiteX1" fmla="*/ 914400 w 914400"/>
              <a:gd name="connsiteY1" fmla="*/ 0 h 447249"/>
              <a:gd name="connsiteX2" fmla="*/ 914400 w 914400"/>
              <a:gd name="connsiteY2" fmla="*/ 447249 h 447249"/>
              <a:gd name="connsiteX3" fmla="*/ 0 w 914400"/>
              <a:gd name="connsiteY3" fmla="*/ 447249 h 447249"/>
            </a:gdLst>
            <a:ahLst/>
            <a:cxnLst>
              <a:cxn ang="0">
                <a:pos x="connsiteX0" y="connsiteY0"/>
              </a:cxn>
              <a:cxn ang="0">
                <a:pos x="connsiteX1" y="connsiteY1"/>
              </a:cxn>
              <a:cxn ang="0">
                <a:pos x="connsiteX2" y="connsiteY2"/>
              </a:cxn>
              <a:cxn ang="0">
                <a:pos x="connsiteX3" y="connsiteY3"/>
              </a:cxn>
            </a:cxnLst>
            <a:rect l="l" t="t" r="r" b="b"/>
            <a:pathLst>
              <a:path w="914400" h="447249">
                <a:moveTo>
                  <a:pt x="0" y="0"/>
                </a:moveTo>
                <a:lnTo>
                  <a:pt x="914400" y="0"/>
                </a:lnTo>
                <a:lnTo>
                  <a:pt x="914400" y="447249"/>
                </a:lnTo>
                <a:lnTo>
                  <a:pt x="0" y="447249"/>
                </a:lnTo>
                <a:close/>
              </a:path>
            </a:pathLst>
          </a:custGeom>
        </p:spPr>
      </p:pic>
      <p:pic>
        <p:nvPicPr>
          <p:cNvPr id="12" name="Picture 11"/>
          <p:cNvPicPr>
            <a:picLocks/>
          </p:cNvPicPr>
          <p:nvPr/>
        </p:nvPicPr>
        <p:blipFill>
          <a:blip r:embed="rId3" cstate="print">
            <a:extLst>
              <a:ext uri="{28A0092B-C50C-407E-A947-70E740481C1C}">
                <a14:useLocalDpi xmlns:a14="http://schemas.microsoft.com/office/drawing/2010/main" val="0"/>
              </a:ext>
            </a:extLst>
          </a:blip>
          <a:srcRect b="50000"/>
          <a:stretch>
            <a:fillRect/>
          </a:stretch>
        </p:blipFill>
        <p:spPr>
          <a:xfrm>
            <a:off x="2315026" y="4386385"/>
            <a:ext cx="457200" cy="274320"/>
          </a:xfrm>
          <a:custGeom>
            <a:avLst/>
            <a:gdLst>
              <a:gd name="connsiteX0" fmla="*/ 0 w 914400"/>
              <a:gd name="connsiteY0" fmla="*/ 0 h 457200"/>
              <a:gd name="connsiteX1" fmla="*/ 914400 w 914400"/>
              <a:gd name="connsiteY1" fmla="*/ 0 h 457200"/>
              <a:gd name="connsiteX2" fmla="*/ 914400 w 914400"/>
              <a:gd name="connsiteY2" fmla="*/ 457200 h 457200"/>
              <a:gd name="connsiteX3" fmla="*/ 0 w 9144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914400" h="457200">
                <a:moveTo>
                  <a:pt x="0" y="0"/>
                </a:moveTo>
                <a:lnTo>
                  <a:pt x="914400" y="0"/>
                </a:lnTo>
                <a:lnTo>
                  <a:pt x="914400" y="457200"/>
                </a:lnTo>
                <a:lnTo>
                  <a:pt x="0" y="457200"/>
                </a:lnTo>
                <a:close/>
              </a:path>
            </a:pathLst>
          </a:cu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rcRect l="50000" t="50000"/>
          <a:stretch>
            <a:fillRect/>
          </a:stretch>
        </p:blipFill>
        <p:spPr>
          <a:xfrm>
            <a:off x="3198550" y="2998303"/>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rcRect t="50000" r="50000"/>
          <a:stretch>
            <a:fillRect/>
          </a:stretch>
        </p:blipFill>
        <p:spPr>
          <a:xfrm>
            <a:off x="2902238" y="2998303"/>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rcRect l="50000" b="50000"/>
          <a:stretch>
            <a:fillRect/>
          </a:stretch>
        </p:blipFill>
        <p:spPr>
          <a:xfrm>
            <a:off x="2605926" y="2998303"/>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rcRect r="50000" b="50000"/>
          <a:stretch>
            <a:fillRect/>
          </a:stretch>
        </p:blipFill>
        <p:spPr>
          <a:xfrm>
            <a:off x="2315026" y="2998303"/>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rcRect l="66667" t="66667"/>
          <a:stretch>
            <a:fillRect/>
          </a:stretch>
        </p:blipFill>
        <p:spPr>
          <a:xfrm>
            <a:off x="4568634" y="1648308"/>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rcRect l="33333" t="66667" r="33333"/>
          <a:stretch>
            <a:fillRect/>
          </a:stretch>
        </p:blipFill>
        <p:spPr>
          <a:xfrm>
            <a:off x="4294508" y="1648483"/>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rcRect t="66667" r="66667"/>
          <a:stretch>
            <a:fillRect/>
          </a:stretch>
        </p:blipFill>
        <p:spPr>
          <a:xfrm>
            <a:off x="4006663" y="1648483"/>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rcRect l="66667" t="33333" b="33333"/>
          <a:stretch>
            <a:fillRect/>
          </a:stretch>
        </p:blipFill>
        <p:spPr>
          <a:xfrm>
            <a:off x="3718818" y="1648483"/>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rcRect l="33333" t="33333" r="33333" b="33333"/>
          <a:stretch>
            <a:fillRect/>
          </a:stretch>
        </p:blipFill>
        <p:spPr>
          <a:xfrm>
            <a:off x="3444498" y="1648483"/>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rcRect t="33333" r="66667" b="33333"/>
          <a:stretch>
            <a:fillRect/>
          </a:stretch>
        </p:blipFill>
        <p:spPr>
          <a:xfrm>
            <a:off x="3166387" y="1648483"/>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rcRect l="66667" b="66667"/>
          <a:stretch>
            <a:fillRect/>
          </a:stretch>
        </p:blipFill>
        <p:spPr>
          <a:xfrm>
            <a:off x="2886819" y="1648483"/>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rcRect l="33333" r="33333" b="66667"/>
          <a:stretch>
            <a:fillRect/>
          </a:stretch>
        </p:blipFill>
        <p:spPr>
          <a:xfrm>
            <a:off x="2605926" y="1648483"/>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rcRect r="66667" b="66667"/>
          <a:stretch>
            <a:fillRect/>
          </a:stretch>
        </p:blipFill>
        <p:spPr>
          <a:xfrm>
            <a:off x="2325033" y="1648483"/>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60436" y="482131"/>
            <a:ext cx="548640" cy="548640"/>
          </a:xfrm>
          <a:prstGeom prst="rect">
            <a:avLst/>
          </a:prstGeom>
        </p:spPr>
      </p:pic>
      <p:sp>
        <p:nvSpPr>
          <p:cNvPr id="27" name="Rectangle 26"/>
          <p:cNvSpPr/>
          <p:nvPr/>
        </p:nvSpPr>
        <p:spPr>
          <a:xfrm>
            <a:off x="1857824" y="1209649"/>
            <a:ext cx="2743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Embedding</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1857824" y="2087317"/>
            <a:ext cx="2743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Transformer Encoder Group</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29" name="Rectangle 28"/>
          <p:cNvSpPr/>
          <p:nvPr/>
        </p:nvSpPr>
        <p:spPr>
          <a:xfrm>
            <a:off x="1857826" y="3456249"/>
            <a:ext cx="2743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Transformer Encoder Group</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0" name="Rectangle 29"/>
          <p:cNvSpPr/>
          <p:nvPr/>
        </p:nvSpPr>
        <p:spPr>
          <a:xfrm>
            <a:off x="1857824" y="1648483"/>
            <a:ext cx="457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CLS</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1" name="Rectangle 30"/>
          <p:cNvSpPr/>
          <p:nvPr/>
        </p:nvSpPr>
        <p:spPr>
          <a:xfrm>
            <a:off x="1857824" y="2540357"/>
            <a:ext cx="2743200" cy="274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Intermediate Layer Adapter (ILA)</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2" name="Rectangle 31"/>
          <p:cNvSpPr/>
          <p:nvPr/>
        </p:nvSpPr>
        <p:spPr>
          <a:xfrm>
            <a:off x="1857826" y="2993672"/>
            <a:ext cx="457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CLS</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3" name="Rectangle 32"/>
          <p:cNvSpPr/>
          <p:nvPr/>
        </p:nvSpPr>
        <p:spPr>
          <a:xfrm>
            <a:off x="1857826" y="3921317"/>
            <a:ext cx="2743200" cy="274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tx1"/>
                </a:solidFill>
                <a:latin typeface="Times New Roman" panose="02020603050405020304" pitchFamily="18" charset="0"/>
                <a:cs typeface="Times New Roman" panose="02020603050405020304" pitchFamily="18" charset="0"/>
              </a:rPr>
              <a:t>Intermediate Layer Adapter (ILA)</a:t>
            </a:r>
          </a:p>
        </p:txBody>
      </p:sp>
      <p:sp>
        <p:nvSpPr>
          <p:cNvPr id="34" name="Rectangle 33"/>
          <p:cNvSpPr/>
          <p:nvPr/>
        </p:nvSpPr>
        <p:spPr>
          <a:xfrm>
            <a:off x="1857826" y="4386385"/>
            <a:ext cx="457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CLS</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5" name="Rectangle 34"/>
          <p:cNvSpPr/>
          <p:nvPr/>
        </p:nvSpPr>
        <p:spPr>
          <a:xfrm>
            <a:off x="1857826" y="4858653"/>
            <a:ext cx="2743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Transformer Encoder Group</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1857826" y="5308150"/>
            <a:ext cx="2743200" cy="274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Classification Head</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7" name="矩形: 圓角 85">
            <a:extLst>
              <a:ext uri="{FF2B5EF4-FFF2-40B4-BE49-F238E27FC236}">
                <a16:creationId xmlns:a16="http://schemas.microsoft.com/office/drawing/2014/main" id="{1F1E284D-FB34-43ED-8B81-CA0C397DC799}"/>
              </a:ext>
            </a:extLst>
          </p:cNvPr>
          <p:cNvSpPr/>
          <p:nvPr/>
        </p:nvSpPr>
        <p:spPr>
          <a:xfrm>
            <a:off x="1857826" y="5742773"/>
            <a:ext cx="2743196" cy="18288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Predictions</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38" name="矩形: 圓角 85">
            <a:extLst>
              <a:ext uri="{FF2B5EF4-FFF2-40B4-BE49-F238E27FC236}">
                <a16:creationId xmlns:a16="http://schemas.microsoft.com/office/drawing/2014/main" id="{1F1E284D-FB34-43ED-8B81-CA0C397DC799}"/>
              </a:ext>
            </a:extLst>
          </p:cNvPr>
          <p:cNvSpPr/>
          <p:nvPr/>
        </p:nvSpPr>
        <p:spPr>
          <a:xfrm>
            <a:off x="1857824" y="207811"/>
            <a:ext cx="3147962" cy="27432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b="1" dirty="0" smtClean="0">
                <a:solidFill>
                  <a:schemeClr val="tx1"/>
                </a:solidFill>
                <a:latin typeface="Times New Roman" panose="02020603050405020304" pitchFamily="18" charset="0"/>
                <a:cs typeface="Times New Roman" panose="02020603050405020304" pitchFamily="18" charset="0"/>
              </a:rPr>
              <a:t>Vision Transformer with ILA</a:t>
            </a:r>
            <a:endParaRPr lang="en-US" sz="1400" b="1" dirty="0">
              <a:solidFill>
                <a:schemeClr val="tx1"/>
              </a:solidFill>
              <a:latin typeface="Times New Roman" panose="02020603050405020304" pitchFamily="18" charset="0"/>
              <a:cs typeface="Times New Roman" panose="02020603050405020304" pitchFamily="18" charset="0"/>
            </a:endParaRPr>
          </a:p>
        </p:txBody>
      </p:sp>
      <p:sp>
        <p:nvSpPr>
          <p:cNvPr id="39" name="矩形: 圓角 85">
            <a:extLst>
              <a:ext uri="{FF2B5EF4-FFF2-40B4-BE49-F238E27FC236}">
                <a16:creationId xmlns:a16="http://schemas.microsoft.com/office/drawing/2014/main" id="{1F1E284D-FB34-43ED-8B81-CA0C397DC799}"/>
              </a:ext>
            </a:extLst>
          </p:cNvPr>
          <p:cNvSpPr/>
          <p:nvPr/>
        </p:nvSpPr>
        <p:spPr>
          <a:xfrm>
            <a:off x="5300257" y="207811"/>
            <a:ext cx="2286000" cy="274320"/>
          </a:xfrm>
          <a:prstGeom prst="round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b="1" dirty="0" smtClean="0">
                <a:solidFill>
                  <a:schemeClr val="tx1"/>
                </a:solidFill>
                <a:latin typeface="Times New Roman" panose="02020603050405020304" pitchFamily="18" charset="0"/>
                <a:cs typeface="Times New Roman" panose="02020603050405020304" pitchFamily="18" charset="0"/>
              </a:rPr>
              <a:t>Intermediate Layer Adapter</a:t>
            </a:r>
            <a:endParaRPr lang="en-US" sz="1400" b="1" dirty="0">
              <a:solidFill>
                <a:schemeClr val="tx1"/>
              </a:solidFill>
              <a:latin typeface="Times New Roman" panose="02020603050405020304" pitchFamily="18" charset="0"/>
              <a:cs typeface="Times New Roman" panose="02020603050405020304" pitchFamily="18" charset="0"/>
            </a:endParaRPr>
          </a:p>
        </p:txBody>
      </p:sp>
      <p:sp>
        <p:nvSpPr>
          <p:cNvPr id="40" name="Trapezoid 39"/>
          <p:cNvSpPr/>
          <p:nvPr/>
        </p:nvSpPr>
        <p:spPr>
          <a:xfrm rot="10800000">
            <a:off x="6050128" y="982149"/>
            <a:ext cx="1371600" cy="548640"/>
          </a:xfrm>
          <a:prstGeom prst="trapezoi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latin typeface="Times New Roman" panose="02020603050405020304" pitchFamily="18" charset="0"/>
              <a:cs typeface="Times New Roman" panose="02020603050405020304" pitchFamily="18" charset="0"/>
            </a:endParaRPr>
          </a:p>
        </p:txBody>
      </p:sp>
      <p:sp>
        <p:nvSpPr>
          <p:cNvPr id="41" name="Rectangle 40"/>
          <p:cNvSpPr/>
          <p:nvPr/>
        </p:nvSpPr>
        <p:spPr>
          <a:xfrm>
            <a:off x="6187288" y="979060"/>
            <a:ext cx="1097280" cy="553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smtClean="0">
                <a:solidFill>
                  <a:schemeClr val="tx1"/>
                </a:solidFill>
                <a:latin typeface="Times New Roman" panose="02020603050405020304" pitchFamily="18" charset="0"/>
                <a:cs typeface="Times New Roman" panose="02020603050405020304" pitchFamily="18" charset="0"/>
              </a:rPr>
              <a:t>Channel Downsampling</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42" name="Trapezoid 41"/>
          <p:cNvSpPr/>
          <p:nvPr/>
        </p:nvSpPr>
        <p:spPr>
          <a:xfrm>
            <a:off x="6050128" y="4633190"/>
            <a:ext cx="1371600" cy="548640"/>
          </a:xfrm>
          <a:prstGeom prst="trapezoi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Channel Upsampling</a:t>
            </a:r>
            <a:endParaRPr lang="en-US" sz="1400" dirty="0">
              <a:solidFill>
                <a:schemeClr val="tx1"/>
              </a:solidFill>
              <a:latin typeface="Times New Roman" panose="02020603050405020304" pitchFamily="18" charset="0"/>
              <a:cs typeface="Times New Roman" panose="02020603050405020304" pitchFamily="18" charset="0"/>
            </a:endParaRPr>
          </a:p>
        </p:txBody>
      </p:sp>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rcRect l="66667" t="66667"/>
          <a:stretch>
            <a:fillRect/>
          </a:stretch>
        </p:blipFill>
        <p:spPr>
          <a:xfrm>
            <a:off x="8113251" y="1667100"/>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44" name="Picture 43"/>
          <p:cNvPicPr>
            <a:picLocks noChangeAspect="1"/>
          </p:cNvPicPr>
          <p:nvPr/>
        </p:nvPicPr>
        <p:blipFill>
          <a:blip r:embed="rId6" cstate="print">
            <a:extLst>
              <a:ext uri="{28A0092B-C50C-407E-A947-70E740481C1C}">
                <a14:useLocalDpi xmlns:a14="http://schemas.microsoft.com/office/drawing/2010/main" val="0"/>
              </a:ext>
            </a:extLst>
          </a:blip>
          <a:srcRect l="33333" t="66667" r="33333"/>
          <a:stretch>
            <a:fillRect/>
          </a:stretch>
        </p:blipFill>
        <p:spPr>
          <a:xfrm>
            <a:off x="7830163" y="1667100"/>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rcRect t="66667" r="66667"/>
          <a:stretch>
            <a:fillRect/>
          </a:stretch>
        </p:blipFill>
        <p:spPr>
          <a:xfrm>
            <a:off x="7542318" y="1667100"/>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rcRect l="66667" t="33333" b="33333"/>
          <a:stretch>
            <a:fillRect/>
          </a:stretch>
        </p:blipFill>
        <p:spPr>
          <a:xfrm>
            <a:off x="7254473" y="1667100"/>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rcRect l="33333" t="33333" r="33333" b="33333"/>
          <a:stretch>
            <a:fillRect/>
          </a:stretch>
        </p:blipFill>
        <p:spPr>
          <a:xfrm>
            <a:off x="6980153" y="1667100"/>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rcRect t="33333" r="66667" b="33333"/>
          <a:stretch>
            <a:fillRect/>
          </a:stretch>
        </p:blipFill>
        <p:spPr>
          <a:xfrm>
            <a:off x="6702042" y="1667100"/>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49" name="Picture 48"/>
          <p:cNvPicPr>
            <a:picLocks noChangeAspect="1"/>
          </p:cNvPicPr>
          <p:nvPr/>
        </p:nvPicPr>
        <p:blipFill>
          <a:blip r:embed="rId5" cstate="print">
            <a:extLst>
              <a:ext uri="{28A0092B-C50C-407E-A947-70E740481C1C}">
                <a14:useLocalDpi xmlns:a14="http://schemas.microsoft.com/office/drawing/2010/main" val="0"/>
              </a:ext>
            </a:extLst>
          </a:blip>
          <a:srcRect l="66667" b="66667"/>
          <a:stretch>
            <a:fillRect/>
          </a:stretch>
        </p:blipFill>
        <p:spPr>
          <a:xfrm>
            <a:off x="6422474" y="1667100"/>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50" name="Picture 49"/>
          <p:cNvPicPr>
            <a:picLocks noChangeAspect="1"/>
          </p:cNvPicPr>
          <p:nvPr/>
        </p:nvPicPr>
        <p:blipFill>
          <a:blip r:embed="rId6" cstate="print">
            <a:extLst>
              <a:ext uri="{28A0092B-C50C-407E-A947-70E740481C1C}">
                <a14:useLocalDpi xmlns:a14="http://schemas.microsoft.com/office/drawing/2010/main" val="0"/>
              </a:ext>
            </a:extLst>
          </a:blip>
          <a:srcRect l="33333" r="33333" b="66667"/>
          <a:stretch>
            <a:fillRect/>
          </a:stretch>
        </p:blipFill>
        <p:spPr>
          <a:xfrm>
            <a:off x="6141581" y="1667100"/>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rcRect r="66667" b="66667"/>
          <a:stretch>
            <a:fillRect/>
          </a:stretch>
        </p:blipFill>
        <p:spPr>
          <a:xfrm>
            <a:off x="5860688" y="1667100"/>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sp>
        <p:nvSpPr>
          <p:cNvPr id="52" name="Rectangle 51"/>
          <p:cNvSpPr/>
          <p:nvPr/>
        </p:nvSpPr>
        <p:spPr>
          <a:xfrm>
            <a:off x="5393479" y="1667100"/>
            <a:ext cx="457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CLS</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53" name="Rectangle 52"/>
          <p:cNvSpPr/>
          <p:nvPr/>
        </p:nvSpPr>
        <p:spPr>
          <a:xfrm>
            <a:off x="5821528" y="3687720"/>
            <a:ext cx="182880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Nonlinear Activation</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54" name="Oval 53"/>
          <p:cNvSpPr/>
          <p:nvPr/>
        </p:nvSpPr>
        <p:spPr>
          <a:xfrm>
            <a:off x="6601055" y="540091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55" name="Rectangle 54"/>
          <p:cNvSpPr/>
          <p:nvPr/>
        </p:nvSpPr>
        <p:spPr>
          <a:xfrm>
            <a:off x="8018001" y="2098067"/>
            <a:ext cx="1143000" cy="152930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Residual Spatial Downsampling (2D DWC with </a:t>
            </a:r>
            <a:r>
              <a:rPr lang="en-US" sz="1400" u="sng" dirty="0" smtClean="0">
                <a:solidFill>
                  <a:schemeClr val="tx1"/>
                </a:solidFill>
                <a:latin typeface="Times New Roman" panose="02020603050405020304" pitchFamily="18" charset="0"/>
                <a:cs typeface="Times New Roman" panose="02020603050405020304" pitchFamily="18" charset="0"/>
              </a:rPr>
              <a:t>Near One Initialization</a:t>
            </a:r>
            <a:r>
              <a:rPr lang="en-US" sz="1400" dirty="0" smtClean="0">
                <a:solidFill>
                  <a:schemeClr val="tx1"/>
                </a:solidFill>
                <a:latin typeface="Times New Roman" panose="02020603050405020304" pitchFamily="18" charset="0"/>
                <a:cs typeface="Times New Roman" panose="02020603050405020304" pitchFamily="18" charset="0"/>
              </a:rPr>
              <a:t>)</a:t>
            </a:r>
            <a:endParaRPr lang="en-US" sz="1400" dirty="0">
              <a:solidFill>
                <a:schemeClr val="tx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6" name="Rectangle 55"/>
              <p:cNvSpPr/>
              <p:nvPr/>
            </p:nvSpPr>
            <p:spPr>
              <a:xfrm>
                <a:off x="6598768" y="5886944"/>
                <a:ext cx="27432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sz="1400" b="1" i="1">
                              <a:solidFill>
                                <a:schemeClr val="tx1"/>
                              </a:solidFill>
                              <a:latin typeface="Cambria Math" panose="02040503050406030204" pitchFamily="18" charset="0"/>
                              <a:cs typeface="Times New Roman" panose="02020603050405020304" pitchFamily="18" charset="0"/>
                            </a:rPr>
                          </m:ctrlPr>
                        </m:sSubPr>
                        <m:e>
                          <m:acc>
                            <m:accPr>
                              <m:chr m:val="̂"/>
                              <m:ctrlPr>
                                <a:rPr lang="en-US" sz="1400" b="1" i="1">
                                  <a:solidFill>
                                    <a:schemeClr val="tx1"/>
                                  </a:solidFill>
                                  <a:latin typeface="Cambria Math" panose="02040503050406030204" pitchFamily="18" charset="0"/>
                                  <a:cs typeface="Times New Roman" panose="02020603050405020304" pitchFamily="18" charset="0"/>
                                </a:rPr>
                              </m:ctrlPr>
                            </m:accPr>
                            <m:e>
                              <m:r>
                                <a:rPr lang="en-US" sz="1400" b="1" i="1">
                                  <a:solidFill>
                                    <a:schemeClr val="tx1"/>
                                  </a:solidFill>
                                  <a:latin typeface="Cambria Math" panose="02040503050406030204" pitchFamily="18" charset="0"/>
                                  <a:cs typeface="Times New Roman" panose="02020603050405020304" pitchFamily="18" charset="0"/>
                                </a:rPr>
                                <m:t>𝒁</m:t>
                              </m:r>
                            </m:e>
                          </m:acc>
                        </m:e>
                        <m:sub>
                          <m:r>
                            <a:rPr lang="en-US" sz="1400" b="1" i="1">
                              <a:solidFill>
                                <a:schemeClr val="tx1"/>
                              </a:solidFill>
                              <a:latin typeface="Cambria Math" panose="02040503050406030204" pitchFamily="18" charset="0"/>
                              <a:cs typeface="Times New Roman" panose="02020603050405020304" pitchFamily="18" charset="0"/>
                            </a:rPr>
                            <m:t>𝑳</m:t>
                          </m:r>
                        </m:sub>
                      </m:sSub>
                    </m:oMath>
                  </m:oMathPara>
                </a14:m>
                <a:endParaRPr lang="en-US" sz="14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56" name="Rectangle 55"/>
              <p:cNvSpPr>
                <a:spLocks noRot="1" noChangeAspect="1" noMove="1" noResize="1" noEditPoints="1" noAdjustHandles="1" noChangeArrowheads="1" noChangeShapeType="1" noTextEdit="1"/>
              </p:cNvSpPr>
              <p:nvPr/>
            </p:nvSpPr>
            <p:spPr>
              <a:xfrm>
                <a:off x="6598768" y="5886944"/>
                <a:ext cx="274320" cy="274320"/>
              </a:xfrm>
              <a:prstGeom prst="rect">
                <a:avLst/>
              </a:prstGeom>
              <a:blipFill>
                <a:blip r:embed="rId10"/>
                <a:stretch>
                  <a:fillRect l="-13333" t="-8889" r="-33333" b="-444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6601544" y="553108"/>
                <a:ext cx="27432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14:m>
                  <m:oMathPara xmlns:m="http://schemas.openxmlformats.org/officeDocument/2006/math">
                    <m:oMathParaPr>
                      <m:jc m:val="centerGroup"/>
                    </m:oMathParaPr>
                    <m:oMath xmlns:m="http://schemas.openxmlformats.org/officeDocument/2006/math">
                      <m:sSub>
                        <m:sSubPr>
                          <m:ctrlPr>
                            <a:rPr lang="en-US" sz="1400" b="1" i="1">
                              <a:solidFill>
                                <a:schemeClr val="tx1"/>
                              </a:solidFill>
                              <a:latin typeface="Cambria Math" panose="02040503050406030204" pitchFamily="18" charset="0"/>
                              <a:cs typeface="Times New Roman" panose="02020603050405020304" pitchFamily="18" charset="0"/>
                            </a:rPr>
                          </m:ctrlPr>
                        </m:sSubPr>
                        <m:e>
                          <m:r>
                            <a:rPr lang="en-US" sz="1400" b="1" i="1">
                              <a:solidFill>
                                <a:schemeClr val="tx1"/>
                              </a:solidFill>
                              <a:latin typeface="Cambria Math" panose="02040503050406030204" pitchFamily="18" charset="0"/>
                              <a:cs typeface="Times New Roman" panose="02020603050405020304" pitchFamily="18" charset="0"/>
                            </a:rPr>
                            <m:t>𝒁</m:t>
                          </m:r>
                        </m:e>
                        <m:sub>
                          <m:r>
                            <a:rPr lang="en-US" sz="1400" b="1" i="1">
                              <a:solidFill>
                                <a:schemeClr val="tx1"/>
                              </a:solidFill>
                              <a:latin typeface="Cambria Math" panose="02040503050406030204" pitchFamily="18" charset="0"/>
                              <a:cs typeface="Times New Roman" panose="02020603050405020304" pitchFamily="18" charset="0"/>
                            </a:rPr>
                            <m:t>𝑳</m:t>
                          </m:r>
                        </m:sub>
                      </m:sSub>
                    </m:oMath>
                  </m:oMathPara>
                </a14:m>
                <a:endParaRPr lang="en-US" sz="14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57" name="Rectangle 56"/>
              <p:cNvSpPr>
                <a:spLocks noRot="1" noChangeAspect="1" noMove="1" noResize="1" noEditPoints="1" noAdjustHandles="1" noChangeArrowheads="1" noChangeShapeType="1" noTextEdit="1"/>
              </p:cNvSpPr>
              <p:nvPr/>
            </p:nvSpPr>
            <p:spPr>
              <a:xfrm>
                <a:off x="6601544" y="553108"/>
                <a:ext cx="274320" cy="274320"/>
              </a:xfrm>
              <a:prstGeom prst="rect">
                <a:avLst/>
              </a:prstGeom>
              <a:blipFill>
                <a:blip r:embed="rId11"/>
                <a:stretch>
                  <a:fillRect l="-15556" b="-2222"/>
                </a:stretch>
              </a:blipFill>
              <a:ln>
                <a:noFill/>
              </a:ln>
            </p:spPr>
            <p:txBody>
              <a:bodyPr/>
              <a:lstStyle/>
              <a:p>
                <a:r>
                  <a:rPr lang="en-US">
                    <a:noFill/>
                  </a:rPr>
                  <a:t> </a:t>
                </a:r>
              </a:p>
            </p:txBody>
          </p:sp>
        </mc:Fallback>
      </mc:AlternateContent>
      <p:cxnSp>
        <p:nvCxnSpPr>
          <p:cNvPr id="58" name="Straight Connector 57"/>
          <p:cNvCxnSpPr/>
          <p:nvPr/>
        </p:nvCxnSpPr>
        <p:spPr>
          <a:xfrm flipV="1">
            <a:off x="4601022" y="545396"/>
            <a:ext cx="668483" cy="212103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4601022" y="2666428"/>
            <a:ext cx="668483" cy="35690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5824589" y="2094902"/>
            <a:ext cx="1828800" cy="457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2D Depthwise Convolution (DWC)</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61" name="Rectangle 60"/>
          <p:cNvSpPr/>
          <p:nvPr/>
        </p:nvSpPr>
        <p:spPr>
          <a:xfrm>
            <a:off x="5817533" y="3205112"/>
            <a:ext cx="1828800" cy="274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BatchNorm</a:t>
            </a:r>
            <a:endParaRPr lang="en-US" sz="1400" dirty="0">
              <a:solidFill>
                <a:schemeClr val="tx1"/>
              </a:solidFill>
              <a:latin typeface="Times New Roman" panose="02020603050405020304" pitchFamily="18" charset="0"/>
              <a:cs typeface="Times New Roman" panose="02020603050405020304" pitchFamily="18"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rcRect l="50000" t="50000"/>
          <a:stretch>
            <a:fillRect/>
          </a:stretch>
        </p:blipFill>
        <p:spPr>
          <a:xfrm>
            <a:off x="7294543" y="2752543"/>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rcRect t="50000" r="50000"/>
          <a:stretch>
            <a:fillRect/>
          </a:stretch>
        </p:blipFill>
        <p:spPr>
          <a:xfrm>
            <a:off x="6998231" y="2752543"/>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rcRect l="50000" b="50000"/>
          <a:stretch>
            <a:fillRect/>
          </a:stretch>
        </p:blipFill>
        <p:spPr>
          <a:xfrm>
            <a:off x="6701919" y="2752543"/>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rcRect r="50000" b="50000"/>
          <a:stretch>
            <a:fillRect/>
          </a:stretch>
        </p:blipFill>
        <p:spPr>
          <a:xfrm>
            <a:off x="6411019" y="2752543"/>
            <a:ext cx="274320" cy="27432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ln>
            <a:noFill/>
          </a:ln>
          <a:effectLst>
            <a:softEdge rad="12700"/>
          </a:effectLst>
        </p:spPr>
      </p:pic>
      <p:sp>
        <p:nvSpPr>
          <p:cNvPr id="66" name="Rectangle 65"/>
          <p:cNvSpPr/>
          <p:nvPr/>
        </p:nvSpPr>
        <p:spPr>
          <a:xfrm>
            <a:off x="5953819" y="2747912"/>
            <a:ext cx="4572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CLS</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67" name="Rectangle 66"/>
          <p:cNvSpPr/>
          <p:nvPr/>
        </p:nvSpPr>
        <p:spPr>
          <a:xfrm>
            <a:off x="5821528" y="4165769"/>
            <a:ext cx="1828800" cy="274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tx1"/>
                </a:solidFill>
                <a:latin typeface="Times New Roman" panose="02020603050405020304" pitchFamily="18" charset="0"/>
                <a:cs typeface="Times New Roman" panose="02020603050405020304" pitchFamily="18" charset="0"/>
              </a:rPr>
              <a:t>Pointwise Convolution</a:t>
            </a: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68" name="Rectangle 67"/>
          <p:cNvSpPr/>
          <p:nvPr/>
        </p:nvSpPr>
        <p:spPr>
          <a:xfrm>
            <a:off x="5269508" y="545396"/>
            <a:ext cx="3979160" cy="5690088"/>
          </a:xfrm>
          <a:prstGeom prst="rect">
            <a:avLst/>
          </a:pr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tx1"/>
              </a:solidFill>
              <a:latin typeface="Times New Roman" panose="02020603050405020304" pitchFamily="18" charset="0"/>
              <a:cs typeface="Times New Roman" panose="02020603050405020304" pitchFamily="18" charset="0"/>
            </a:endParaRPr>
          </a:p>
        </p:txBody>
      </p:sp>
      <p:cxnSp>
        <p:nvCxnSpPr>
          <p:cNvPr id="69" name="Straight Arrow Connector 68"/>
          <p:cNvCxnSpPr>
            <a:stCxn id="57" idx="2"/>
            <a:endCxn id="40" idx="2"/>
          </p:cNvCxnSpPr>
          <p:nvPr/>
        </p:nvCxnSpPr>
        <p:spPr>
          <a:xfrm flipH="1">
            <a:off x="6735928" y="827428"/>
            <a:ext cx="2776" cy="1547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2" idx="2"/>
            <a:endCxn id="54" idx="0"/>
          </p:cNvCxnSpPr>
          <p:nvPr/>
        </p:nvCxnSpPr>
        <p:spPr>
          <a:xfrm>
            <a:off x="6735928" y="5181830"/>
            <a:ext cx="2287" cy="2190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4" idx="4"/>
            <a:endCxn id="56" idx="0"/>
          </p:cNvCxnSpPr>
          <p:nvPr/>
        </p:nvCxnSpPr>
        <p:spPr>
          <a:xfrm flipH="1">
            <a:off x="6735928" y="5675232"/>
            <a:ext cx="2287" cy="2117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587186" y="3639801"/>
            <a:ext cx="2315" cy="1898271"/>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6875864" y="5538072"/>
            <a:ext cx="171363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7" idx="3"/>
          </p:cNvCxnSpPr>
          <p:nvPr/>
        </p:nvCxnSpPr>
        <p:spPr>
          <a:xfrm>
            <a:off x="6875864" y="690268"/>
            <a:ext cx="1713637" cy="0"/>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55" idx="0"/>
          </p:cNvCxnSpPr>
          <p:nvPr/>
        </p:nvCxnSpPr>
        <p:spPr>
          <a:xfrm>
            <a:off x="8589501" y="690268"/>
            <a:ext cx="0" cy="1407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67" idx="2"/>
            <a:endCxn id="42" idx="0"/>
          </p:cNvCxnSpPr>
          <p:nvPr/>
        </p:nvCxnSpPr>
        <p:spPr>
          <a:xfrm>
            <a:off x="6735928" y="4440089"/>
            <a:ext cx="0" cy="19310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53" idx="2"/>
            <a:endCxn id="67" idx="0"/>
          </p:cNvCxnSpPr>
          <p:nvPr/>
        </p:nvCxnSpPr>
        <p:spPr>
          <a:xfrm>
            <a:off x="6735928" y="3962040"/>
            <a:ext cx="0" cy="2037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1" idx="2"/>
            <a:endCxn id="53" idx="0"/>
          </p:cNvCxnSpPr>
          <p:nvPr/>
        </p:nvCxnSpPr>
        <p:spPr>
          <a:xfrm>
            <a:off x="6731933" y="3479432"/>
            <a:ext cx="3995" cy="2082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60" idx="2"/>
          </p:cNvCxnSpPr>
          <p:nvPr/>
        </p:nvCxnSpPr>
        <p:spPr>
          <a:xfrm flipH="1">
            <a:off x="6738704" y="2552102"/>
            <a:ext cx="285" cy="2386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6738704" y="2998238"/>
            <a:ext cx="0" cy="2068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a:off x="6743952" y="1533530"/>
            <a:ext cx="4044" cy="1632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27" idx="0"/>
          </p:cNvCxnSpPr>
          <p:nvPr/>
        </p:nvCxnSpPr>
        <p:spPr>
          <a:xfrm>
            <a:off x="3224558" y="1063501"/>
            <a:ext cx="0" cy="1461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27" idx="2"/>
          </p:cNvCxnSpPr>
          <p:nvPr/>
        </p:nvCxnSpPr>
        <p:spPr>
          <a:xfrm>
            <a:off x="3229424" y="1483969"/>
            <a:ext cx="0" cy="1645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28" idx="0"/>
          </p:cNvCxnSpPr>
          <p:nvPr/>
        </p:nvCxnSpPr>
        <p:spPr>
          <a:xfrm flipH="1">
            <a:off x="3229424" y="1922803"/>
            <a:ext cx="0" cy="1645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28" idx="2"/>
            <a:endCxn id="31" idx="0"/>
          </p:cNvCxnSpPr>
          <p:nvPr/>
        </p:nvCxnSpPr>
        <p:spPr>
          <a:xfrm>
            <a:off x="3229424" y="2361637"/>
            <a:ext cx="0" cy="1787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1" idx="2"/>
          </p:cNvCxnSpPr>
          <p:nvPr/>
        </p:nvCxnSpPr>
        <p:spPr>
          <a:xfrm>
            <a:off x="3229424" y="2814677"/>
            <a:ext cx="0" cy="1979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endCxn id="29" idx="0"/>
          </p:cNvCxnSpPr>
          <p:nvPr/>
        </p:nvCxnSpPr>
        <p:spPr>
          <a:xfrm>
            <a:off x="3224558" y="3267992"/>
            <a:ext cx="0" cy="1882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29" idx="2"/>
          </p:cNvCxnSpPr>
          <p:nvPr/>
        </p:nvCxnSpPr>
        <p:spPr>
          <a:xfrm flipH="1">
            <a:off x="3224558" y="3730569"/>
            <a:ext cx="4868" cy="1907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33" idx="2"/>
            <a:endCxn id="11" idx="1"/>
          </p:cNvCxnSpPr>
          <p:nvPr/>
        </p:nvCxnSpPr>
        <p:spPr>
          <a:xfrm>
            <a:off x="3229426" y="4195637"/>
            <a:ext cx="2" cy="1943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endCxn id="35" idx="0"/>
          </p:cNvCxnSpPr>
          <p:nvPr/>
        </p:nvCxnSpPr>
        <p:spPr>
          <a:xfrm flipH="1">
            <a:off x="3229426" y="4656520"/>
            <a:ext cx="0" cy="2021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35" idx="2"/>
            <a:endCxn id="36" idx="0"/>
          </p:cNvCxnSpPr>
          <p:nvPr/>
        </p:nvCxnSpPr>
        <p:spPr>
          <a:xfrm>
            <a:off x="3229426" y="5132973"/>
            <a:ext cx="0" cy="1751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36" idx="2"/>
            <a:endCxn id="37" idx="0"/>
          </p:cNvCxnSpPr>
          <p:nvPr/>
        </p:nvCxnSpPr>
        <p:spPr>
          <a:xfrm flipH="1">
            <a:off x="3229424" y="5582470"/>
            <a:ext cx="2" cy="16459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a:off x="2540356" y="6082630"/>
            <a:ext cx="1005840" cy="2743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00" i="1" dirty="0" smtClean="0">
                <a:solidFill>
                  <a:schemeClr val="tx1"/>
                </a:solidFill>
                <a:latin typeface="Times New Roman" panose="02020603050405020304" pitchFamily="18" charset="0"/>
                <a:cs typeface="Times New Roman" panose="02020603050405020304" pitchFamily="18" charset="0"/>
              </a:rPr>
              <a:t>Trainable </a:t>
            </a:r>
            <a:r>
              <a:rPr lang="en-US" sz="1300" dirty="0" smtClean="0">
                <a:solidFill>
                  <a:schemeClr val="tx1"/>
                </a:solidFill>
                <a:latin typeface="Times New Roman" panose="02020603050405020304" pitchFamily="18" charset="0"/>
                <a:cs typeface="Times New Roman" panose="02020603050405020304" pitchFamily="18" charset="0"/>
              </a:rPr>
              <a:t>🔥</a:t>
            </a:r>
            <a:endParaRPr lang="en-US" sz="1300" dirty="0">
              <a:solidFill>
                <a:schemeClr val="tx1"/>
              </a:solidFill>
              <a:latin typeface="Times New Roman" panose="02020603050405020304" pitchFamily="18" charset="0"/>
              <a:cs typeface="Times New Roman" panose="02020603050405020304" pitchFamily="18" charset="0"/>
            </a:endParaRPr>
          </a:p>
        </p:txBody>
      </p:sp>
      <p:sp>
        <p:nvSpPr>
          <p:cNvPr id="94" name="Rectangle 93"/>
          <p:cNvSpPr/>
          <p:nvPr/>
        </p:nvSpPr>
        <p:spPr>
          <a:xfrm>
            <a:off x="3686622" y="6082630"/>
            <a:ext cx="914400" cy="27432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300" i="1" dirty="0" smtClean="0">
                <a:solidFill>
                  <a:schemeClr val="tx1"/>
                </a:solidFill>
                <a:latin typeface="Times New Roman" panose="02020603050405020304" pitchFamily="18" charset="0"/>
                <a:cs typeface="Times New Roman" panose="02020603050405020304" pitchFamily="18" charset="0"/>
              </a:rPr>
              <a:t>Frozen </a:t>
            </a:r>
            <a:r>
              <a:rPr lang="en-US" sz="1300" dirty="0" smtClean="0">
                <a:solidFill>
                  <a:schemeClr val="tx1"/>
                </a:solidFill>
                <a:latin typeface="Times New Roman" panose="02020603050405020304" pitchFamily="18" charset="0"/>
                <a:cs typeface="Times New Roman" panose="02020603050405020304" pitchFamily="18" charset="0"/>
              </a:rPr>
              <a:t>❄️</a:t>
            </a:r>
            <a:endParaRPr lang="en-US" sz="1300" dirty="0">
              <a:solidFill>
                <a:schemeClr val="tx1"/>
              </a:solidFill>
              <a:latin typeface="Times New Roman" panose="02020603050405020304" pitchFamily="18" charset="0"/>
              <a:cs typeface="Times New Roman" panose="02020603050405020304" pitchFamily="18" charset="0"/>
            </a:endParaRPr>
          </a:p>
        </p:txBody>
      </p:sp>
      <p:sp>
        <p:nvSpPr>
          <p:cNvPr id="95" name="Rectangle 94"/>
          <p:cNvSpPr/>
          <p:nvPr/>
        </p:nvSpPr>
        <p:spPr>
          <a:xfrm>
            <a:off x="1857824" y="6082630"/>
            <a:ext cx="73152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300" i="1" dirty="0" smtClean="0">
                <a:solidFill>
                  <a:schemeClr val="tx1"/>
                </a:solidFill>
                <a:latin typeface="Times New Roman" panose="02020603050405020304" pitchFamily="18" charset="0"/>
                <a:cs typeface="Times New Roman" panose="02020603050405020304" pitchFamily="18" charset="0"/>
              </a:rPr>
              <a:t>Legend:</a:t>
            </a:r>
            <a:endParaRPr lang="en-US" sz="13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45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smtClean="0"/>
              <a:t>Methods issues: growing-cost (parameters) of backbones</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7</a:t>
            </a:fld>
            <a:endParaRPr lang="en-US"/>
          </a:p>
        </p:txBody>
      </p:sp>
      <p:sp>
        <p:nvSpPr>
          <p:cNvPr id="7" name="Text Placeholder 6"/>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3"/>
          <a:stretch>
            <a:fillRect/>
          </a:stretch>
        </p:blipFill>
        <p:spPr>
          <a:xfrm>
            <a:off x="2437889" y="2676420"/>
            <a:ext cx="7316221" cy="1505160"/>
          </a:xfrm>
          <a:prstGeom prst="rect">
            <a:avLst/>
          </a:prstGeom>
        </p:spPr>
      </p:pic>
    </p:spTree>
    <p:extLst>
      <p:ext uri="{BB962C8B-B14F-4D97-AF65-F5344CB8AC3E}">
        <p14:creationId xmlns:p14="http://schemas.microsoft.com/office/powerpoint/2010/main" val="29794318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Future Work: SSL for PETL</a:t>
            </a:r>
          </a:p>
        </p:txBody>
      </p:sp>
      <p:sp>
        <p:nvSpPr>
          <p:cNvPr id="3" name="Content Placeholder 2"/>
          <p:cNvSpPr>
            <a:spLocks noGrp="1"/>
          </p:cNvSpPr>
          <p:nvPr>
            <p:ph idx="1"/>
          </p:nvPr>
        </p:nvSpPr>
        <p:spPr>
          <a:xfrm>
            <a:off x="836330" y="981728"/>
            <a:ext cx="10515600" cy="4255290"/>
          </a:xfrm>
        </p:spPr>
        <p:txBody>
          <a:bodyPr/>
          <a:lstStyle/>
          <a:p>
            <a:r>
              <a:rPr lang="en-US" dirty="0"/>
              <a:t>PPEA-Depth: Progressive Parameter-Efficient Adaptation for Self-Supervised Monocular Depth Estimation. AAAI 24</a:t>
            </a:r>
          </a:p>
          <a:p>
            <a:r>
              <a:rPr lang="en-US" dirty="0"/>
              <a:t>Parameter Efficient Self-Supervised Geospatial Domain Adaptation. Scheibenreif L / Borth D. U of St Gallen, CH. CVPR 24</a:t>
            </a:r>
          </a:p>
          <a:p>
            <a:r>
              <a:rPr lang="en-US" dirty="0"/>
              <a:t>Parameter Efficient Fine-tuning of Self-supervised ViTs without Catastrophic Forgetting. CVPR 24 Workshop (eLVM).</a:t>
            </a:r>
          </a:p>
          <a:p>
            <a:endParaRPr lang="en-US" dirty="0"/>
          </a:p>
          <a:p>
            <a:r>
              <a:rPr lang="en-US" dirty="0"/>
              <a:t>Self-supervised adapter trained on wide variety of FGIR tasks</a:t>
            </a:r>
          </a:p>
          <a:p>
            <a:pPr lvl="1"/>
            <a:r>
              <a:rPr lang="en-US" dirty="0"/>
              <a:t>In the end only train head or use some prompt method (or k-NN) to do zero-shot classification</a:t>
            </a:r>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r>
              <a:rPr lang="en-US"/>
              <a:t>Edwin Arkel Rios</a:t>
            </a:r>
            <a:endParaRPr lang="en-US" dirty="0"/>
          </a:p>
        </p:txBody>
      </p:sp>
      <p:sp>
        <p:nvSpPr>
          <p:cNvPr id="6" name="Slide Number Placeholder 5"/>
          <p:cNvSpPr>
            <a:spLocks noGrp="1"/>
          </p:cNvSpPr>
          <p:nvPr>
            <p:ph type="sldNum" sz="quarter" idx="12"/>
          </p:nvPr>
        </p:nvSpPr>
        <p:spPr/>
        <p:txBody>
          <a:bodyPr/>
          <a:lstStyle/>
          <a:p>
            <a:fld id="{594CEDED-D3EC-4391-9C77-1999D26E6186}" type="slidenum">
              <a:rPr lang="en-US" smtClean="0"/>
              <a:pPr/>
              <a:t>70</a:t>
            </a:fld>
            <a:endParaRPr lang="en-US"/>
          </a:p>
        </p:txBody>
      </p:sp>
      <p:sp>
        <p:nvSpPr>
          <p:cNvPr id="7" name="Text Placeholder 6"/>
          <p:cNvSpPr>
            <a:spLocks noGrp="1"/>
          </p:cNvSpPr>
          <p:nvPr>
            <p:ph type="body" sz="quarter" idx="13"/>
          </p:nvPr>
        </p:nvSpPr>
        <p:spPr>
          <a:xfrm>
            <a:off x="838200" y="5559136"/>
            <a:ext cx="10514013" cy="888358"/>
          </a:xfrm>
        </p:spPr>
        <p:txBody>
          <a:bodyPr/>
          <a:lstStyle/>
          <a:p>
            <a:r>
              <a:rPr lang="en-US" dirty="0">
                <a:hlinkClick r:id="rId3"/>
              </a:rPr>
              <a:t>https://github.com/YuejiangDong/PPEA-Depth</a:t>
            </a:r>
            <a:endParaRPr lang="en-US" dirty="0"/>
          </a:p>
          <a:p>
            <a:r>
              <a:rPr lang="en-US" dirty="0">
                <a:hlinkClick r:id="rId4"/>
              </a:rPr>
              <a:t>https://github.com/hsg-aiml/gda</a:t>
            </a:r>
            <a:endParaRPr lang="en-US" dirty="0"/>
          </a:p>
          <a:p>
            <a:r>
              <a:rPr lang="en-US" dirty="0">
                <a:hlinkClick r:id="rId5"/>
              </a:rPr>
              <a:t>https://github.com/rezaakb/peft-vit</a:t>
            </a:r>
            <a:endParaRPr lang="en-US" dirty="0"/>
          </a:p>
          <a:p>
            <a:endParaRPr lang="en-US" dirty="0"/>
          </a:p>
        </p:txBody>
      </p:sp>
    </p:spTree>
    <p:extLst>
      <p:ext uri="{BB962C8B-B14F-4D97-AF65-F5344CB8AC3E}">
        <p14:creationId xmlns:p14="http://schemas.microsoft.com/office/powerpoint/2010/main" val="563689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smtClean="0"/>
              <a:t>PETL to reduce parameter-cost but has issues: attention collapse</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8</a:t>
            </a:fld>
            <a:endParaRPr lang="en-US"/>
          </a:p>
        </p:txBody>
      </p:sp>
      <p:sp>
        <p:nvSpPr>
          <p:cNvPr id="7" name="Text Placeholder 6"/>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3"/>
          <a:stretch>
            <a:fillRect/>
          </a:stretch>
        </p:blipFill>
        <p:spPr>
          <a:xfrm>
            <a:off x="2437889" y="2209630"/>
            <a:ext cx="7316221" cy="2438740"/>
          </a:xfrm>
          <a:prstGeom prst="rect">
            <a:avLst/>
          </a:prstGeom>
        </p:spPr>
      </p:pic>
    </p:spTree>
    <p:extLst>
      <p:ext uri="{BB962C8B-B14F-4D97-AF65-F5344CB8AC3E}">
        <p14:creationId xmlns:p14="http://schemas.microsoft.com/office/powerpoint/2010/main" val="26685004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Proposed method to address issues: PETL and collapse</a:t>
            </a:r>
            <a:endParaRPr lang="en-US" dirty="0"/>
          </a:p>
        </p:txBody>
      </p:sp>
      <p:sp>
        <p:nvSpPr>
          <p:cNvPr id="4" name="Date Placeholder 3"/>
          <p:cNvSpPr>
            <a:spLocks noGrp="1"/>
          </p:cNvSpPr>
          <p:nvPr>
            <p:ph type="dt" sz="half" idx="10"/>
          </p:nvPr>
        </p:nvSpPr>
        <p:spPr/>
        <p:txBody>
          <a:bodyPr/>
          <a:lstStyle/>
          <a:p>
            <a:fld id="{A067BE0C-D399-44E9-9AC9-0DB902C31246}" type="datetime7">
              <a:rPr lang="en-US" smtClean="0"/>
              <a:pPr/>
              <a:t>Feb-25</a:t>
            </a:fld>
            <a:endParaRPr lang="en-US"/>
          </a:p>
        </p:txBody>
      </p:sp>
      <p:sp>
        <p:nvSpPr>
          <p:cNvPr id="5" name="Footer Placeholder 4"/>
          <p:cNvSpPr>
            <a:spLocks noGrp="1"/>
          </p:cNvSpPr>
          <p:nvPr>
            <p:ph type="ftr" sz="quarter" idx="11"/>
          </p:nvPr>
        </p:nvSpPr>
        <p:spPr/>
        <p:txBody>
          <a:bodyPr/>
          <a:lstStyle/>
          <a:p>
            <a:pPr>
              <a:defRPr/>
            </a:pPr>
            <a:r>
              <a:rPr lang="en-US" smtClean="0">
                <a:solidFill>
                  <a:prstClr val="black">
                    <a:tint val="75000"/>
                  </a:prstClr>
                </a:solidFill>
              </a:rPr>
              <a:t>NYCU-NTHU PCS-MIS Lab ERIS Team</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594CEDED-D3EC-4391-9C77-1999D26E6186}" type="slidenum">
              <a:rPr lang="en-US" smtClean="0"/>
              <a:pPr/>
              <a:t>9</a:t>
            </a:fld>
            <a:endParaRPr lang="en-US"/>
          </a:p>
        </p:txBody>
      </p:sp>
      <p:sp>
        <p:nvSpPr>
          <p:cNvPr id="7" name="Text Placeholder 6"/>
          <p:cNvSpPr>
            <a:spLocks noGrp="1"/>
          </p:cNvSpPr>
          <p:nvPr>
            <p:ph type="body" sz="quarter" idx="13"/>
          </p:nvPr>
        </p:nvSpPr>
        <p:spPr/>
        <p:txBody>
          <a:bodyPr/>
          <a:lstStyle/>
          <a:p>
            <a:endParaRPr lang="en-US"/>
          </a:p>
        </p:txBody>
      </p:sp>
      <p:pic>
        <p:nvPicPr>
          <p:cNvPr id="8" name="Picture 7"/>
          <p:cNvPicPr>
            <a:picLocks noChangeAspect="1"/>
          </p:cNvPicPr>
          <p:nvPr/>
        </p:nvPicPr>
        <p:blipFill>
          <a:blip r:embed="rId3"/>
          <a:stretch>
            <a:fillRect/>
          </a:stretch>
        </p:blipFill>
        <p:spPr>
          <a:xfrm>
            <a:off x="3517866" y="3765163"/>
            <a:ext cx="5152526" cy="2677958"/>
          </a:xfrm>
          <a:prstGeom prst="rect">
            <a:avLst/>
          </a:prstGeom>
        </p:spPr>
      </p:pic>
      <p:pic>
        <p:nvPicPr>
          <p:cNvPr id="9" name="Picture 8"/>
          <p:cNvPicPr>
            <a:picLocks noChangeAspect="1"/>
          </p:cNvPicPr>
          <p:nvPr/>
        </p:nvPicPr>
        <p:blipFill>
          <a:blip r:embed="rId4"/>
          <a:stretch>
            <a:fillRect/>
          </a:stretch>
        </p:blipFill>
        <p:spPr>
          <a:xfrm>
            <a:off x="2469361" y="1697950"/>
            <a:ext cx="7249537" cy="2067213"/>
          </a:xfrm>
          <a:prstGeom prst="rect">
            <a:avLst/>
          </a:prstGeom>
        </p:spPr>
      </p:pic>
    </p:spTree>
    <p:extLst>
      <p:ext uri="{BB962C8B-B14F-4D97-AF65-F5344CB8AC3E}">
        <p14:creationId xmlns:p14="http://schemas.microsoft.com/office/powerpoint/2010/main" val="19847543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Custom 3">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98F98"/>
      </a:accent6>
      <a:hlink>
        <a:srgbClr val="0070C0"/>
      </a:hlink>
      <a:folHlink>
        <a:srgbClr val="7030A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19B069F8-C4CC-4C9C-833E-3B6DB3C3F08F}" vid="{3E815371-C035-4834-B6FA-BDD4E037F77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Edwin_WhiteBackground</Template>
  <TotalTime>5369</TotalTime>
  <Words>7941</Words>
  <Application>Microsoft Office PowerPoint</Application>
  <PresentationFormat>Widescreen</PresentationFormat>
  <Paragraphs>655</Paragraphs>
  <Slides>70</Slides>
  <Notes>30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1" baseType="lpstr">
      <vt:lpstr>等线</vt:lpstr>
      <vt:lpstr>Georgia Pro Semibold</vt:lpstr>
      <vt:lpstr>Arial</vt:lpstr>
      <vt:lpstr>Calibri</vt:lpstr>
      <vt:lpstr>Cambria</vt:lpstr>
      <vt:lpstr>Cambria Math</vt:lpstr>
      <vt:lpstr>Lucida Sans Unicode</vt:lpstr>
      <vt:lpstr>Times New Roman</vt:lpstr>
      <vt:lpstr>Verdana</vt:lpstr>
      <vt:lpstr>Office 佈景主題</vt:lpstr>
      <vt:lpstr>Packager Shell Object</vt:lpstr>
      <vt:lpstr>Down-Sampling Inter-Layer Adapter with Mid-Training Discrimination for Parameter Efficient Ultra Fine-Grained Image Recognition</vt:lpstr>
      <vt:lpstr>Index</vt:lpstr>
      <vt:lpstr>Paper Sections</vt:lpstr>
      <vt:lpstr>Abstract</vt:lpstr>
      <vt:lpstr>Introduction</vt:lpstr>
      <vt:lpstr>Introduction</vt:lpstr>
      <vt:lpstr>Introduction</vt:lpstr>
      <vt:lpstr>Introduction</vt:lpstr>
      <vt:lpstr>Introduction</vt:lpstr>
      <vt:lpstr>Introduction</vt:lpstr>
      <vt:lpstr>Related Work</vt:lpstr>
      <vt:lpstr>Related Work</vt:lpstr>
      <vt:lpstr>Method</vt:lpstr>
      <vt:lpstr>Method</vt:lpstr>
      <vt:lpstr>Method</vt:lpstr>
      <vt:lpstr>Method</vt:lpstr>
      <vt:lpstr>Method</vt:lpstr>
      <vt:lpstr>Method</vt:lpstr>
      <vt:lpstr>Methodology</vt:lpstr>
      <vt:lpstr>Results</vt:lpstr>
      <vt:lpstr>Results</vt:lpstr>
      <vt:lpstr>Conclusion</vt:lpstr>
      <vt:lpstr>Appendix</vt:lpstr>
      <vt:lpstr>Appendix</vt:lpstr>
      <vt:lpstr>Appendix</vt:lpstr>
      <vt:lpstr>Introduction</vt:lpstr>
      <vt:lpstr>FGIR and UFGIR</vt:lpstr>
      <vt:lpstr>FGIR Applications</vt:lpstr>
      <vt:lpstr>FGIR Challenges</vt:lpstr>
      <vt:lpstr>Backbone Importance in FGIR</vt:lpstr>
      <vt:lpstr>Trend of Larger Models</vt:lpstr>
      <vt:lpstr>Foundation Models</vt:lpstr>
      <vt:lpstr>How to Take Advantage of These?</vt:lpstr>
      <vt:lpstr>Parameter-Efficient Transfer Learning</vt:lpstr>
      <vt:lpstr>FGIR Deployment Problems</vt:lpstr>
      <vt:lpstr>Challenge: Available Training Data</vt:lpstr>
      <vt:lpstr>Additional Motivation Behind PETL: Scaling</vt:lpstr>
      <vt:lpstr>ViT Scaling</vt:lpstr>
      <vt:lpstr>Catastrophic Forgetting</vt:lpstr>
      <vt:lpstr>Related Work</vt:lpstr>
      <vt:lpstr>Related Work on UFGIR</vt:lpstr>
      <vt:lpstr>Method</vt:lpstr>
      <vt:lpstr>Overview</vt:lpstr>
      <vt:lpstr>Down-Sampling Inter-Layer Adapter</vt:lpstr>
      <vt:lpstr>Self-Supervised Intermediate Training</vt:lpstr>
      <vt:lpstr>Intermediate Features Contrastive Loss</vt:lpstr>
      <vt:lpstr>Contrastive Loss, SupCon, SelfCon (IFACD)</vt:lpstr>
      <vt:lpstr>SelfCon Issues</vt:lpstr>
      <vt:lpstr>Intermediate Features Augmented Contrastive Loss</vt:lpstr>
      <vt:lpstr>Early Attention Data-Aware Data Augmentation</vt:lpstr>
      <vt:lpstr>Early Attention Data Augmentation</vt:lpstr>
      <vt:lpstr>Efficient Dual Attention</vt:lpstr>
      <vt:lpstr>Experiment Methodology</vt:lpstr>
      <vt:lpstr>Experiment Methodology</vt:lpstr>
      <vt:lpstr>Experiment Methodology</vt:lpstr>
      <vt:lpstr>Results</vt:lpstr>
      <vt:lpstr>Results</vt:lpstr>
      <vt:lpstr>Conclusion</vt:lpstr>
      <vt:lpstr>Conclusion</vt:lpstr>
      <vt:lpstr>Appendix</vt:lpstr>
      <vt:lpstr>Papers on UFGIR</vt:lpstr>
      <vt:lpstr>Intermediate Features in FGIR</vt:lpstr>
      <vt:lpstr>Papers on PETL</vt:lpstr>
      <vt:lpstr>Issues with VQT (and H2T)</vt:lpstr>
      <vt:lpstr>PowerPoint Presentation</vt:lpstr>
      <vt:lpstr>PowerPoint Presentation</vt:lpstr>
      <vt:lpstr>PowerPoint Presentation</vt:lpstr>
      <vt:lpstr>PowerPoint Presentation</vt:lpstr>
      <vt:lpstr>PowerPoint Presentation</vt:lpstr>
      <vt:lpstr>Future Work: SSL for PETL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2024/07/30</dc:title>
  <dc:creator>edwin</dc:creator>
  <cp:lastModifiedBy>edwin</cp:lastModifiedBy>
  <cp:revision>378</cp:revision>
  <dcterms:created xsi:type="dcterms:W3CDTF">2024-07-27T05:44:16Z</dcterms:created>
  <dcterms:modified xsi:type="dcterms:W3CDTF">2025-02-06T10:11:33Z</dcterms:modified>
</cp:coreProperties>
</file>